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9"/>
  </p:notesMasterIdLst>
  <p:sldIdLst>
    <p:sldId id="256" r:id="rId2"/>
    <p:sldId id="257" r:id="rId3"/>
    <p:sldId id="259" r:id="rId4"/>
    <p:sldId id="260" r:id="rId5"/>
    <p:sldId id="258" r:id="rId6"/>
    <p:sldId id="296" r:id="rId7"/>
    <p:sldId id="298" r:id="rId8"/>
    <p:sldId id="299" r:id="rId9"/>
    <p:sldId id="300" r:id="rId10"/>
    <p:sldId id="288" r:id="rId11"/>
    <p:sldId id="263" r:id="rId12"/>
    <p:sldId id="261" r:id="rId13"/>
    <p:sldId id="297" r:id="rId14"/>
    <p:sldId id="262" r:id="rId15"/>
    <p:sldId id="306" r:id="rId16"/>
    <p:sldId id="307" r:id="rId17"/>
    <p:sldId id="308" r:id="rId18"/>
    <p:sldId id="289" r:id="rId19"/>
    <p:sldId id="294" r:id="rId20"/>
    <p:sldId id="309" r:id="rId21"/>
    <p:sldId id="310" r:id="rId22"/>
    <p:sldId id="311" r:id="rId23"/>
    <p:sldId id="302" r:id="rId24"/>
    <p:sldId id="304" r:id="rId25"/>
    <p:sldId id="305" r:id="rId26"/>
    <p:sldId id="266" r:id="rId27"/>
    <p:sldId id="2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15F801E2-D3D2-49BA-BEB9-B769C8522753}">
          <p14:sldIdLst>
            <p14:sldId id="256"/>
          </p14:sldIdLst>
        </p14:section>
        <p14:section name="Introduction" id="{34398850-E675-499F-A6D7-530348AC9194}">
          <p14:sldIdLst>
            <p14:sldId id="257"/>
            <p14:sldId id="259"/>
            <p14:sldId id="260"/>
          </p14:sldIdLst>
        </p14:section>
        <p14:section name="Por qué elegir a AAS." id="{E54ADAD7-1F32-4F54-8876-41380C65EE08}">
          <p14:sldIdLst>
            <p14:sldId id="258"/>
          </p14:sldIdLst>
        </p14:section>
        <p14:section name="Destinos" id="{07BA25CD-8465-4A3C-9146-9FF4DF4EF44F}">
          <p14:sldIdLst>
            <p14:sldId id="296"/>
            <p14:sldId id="298"/>
            <p14:sldId id="299"/>
            <p14:sldId id="300"/>
            <p14:sldId id="288"/>
          </p14:sldIdLst>
        </p14:section>
        <p14:section name="Nuestros productos" id="{AB343FEB-5A28-4B6A-821E-2B2FEE079B0C}">
          <p14:sldIdLst>
            <p14:sldId id="263"/>
            <p14:sldId id="261"/>
            <p14:sldId id="297"/>
          </p14:sldIdLst>
        </p14:section>
        <p14:section name="Estrategias de ventas clave para el mercado latinoamericano&#13;Estrategias de ventas clave para el mercado latinoamericano&#13;" id="{3FC53F8B-91F2-4A45-90FF-48AB05221320}">
          <p14:sldIdLst>
            <p14:sldId id="262"/>
            <p14:sldId id="306"/>
            <p14:sldId id="307"/>
            <p14:sldId id="308"/>
            <p14:sldId id="289"/>
          </p14:sldIdLst>
        </p14:section>
        <p14:section name="5. Reunión Exclusiva de GSA – Alianzas Estratégicas y Expansión&#13;5. Reunión Exclusiva de GSA – Alianzas Estratégicas y Expansión&#13;" id="{CE5C07BE-1A3D-49B9-BD05-028726E7F764}">
          <p14:sldIdLst>
            <p14:sldId id="294"/>
            <p14:sldId id="309"/>
          </p14:sldIdLst>
        </p14:section>
        <p14:section name="Viaje educativo a Kenia y Tanzania 2025" id="{D69FD692-65B1-4CA1-A402-02DB296F38FF}">
          <p14:sldIdLst>
            <p14:sldId id="310"/>
            <p14:sldId id="311"/>
            <p14:sldId id="302"/>
            <p14:sldId id="304"/>
            <p14:sldId id="305"/>
          </p14:sldIdLst>
        </p14:section>
        <p14:section name="Contacto" id="{C9A8E897-240C-4EE0-ADBE-6BF6261E7FA9}">
          <p14:sldIdLst>
            <p14:sldId id="266"/>
          </p14:sldIdLst>
        </p14:section>
        <p14:section name="Contacto" id="{5079C78B-EBC7-4527-93EC-1B032E805F05}">
          <p14:sldIdLst>
            <p14:sldId id="267"/>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98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0EC0B8-25CE-0E47-B90B-72F011A19861}" v="242" dt="2025-03-27T07:34:56.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40" autoAdjust="0"/>
    <p:restoredTop sz="94637" autoAdjust="0"/>
  </p:normalViewPr>
  <p:slideViewPr>
    <p:cSldViewPr snapToGrid="0">
      <p:cViewPr varScale="1">
        <p:scale>
          <a:sx n="128" d="100"/>
          <a:sy n="128" d="100"/>
        </p:scale>
        <p:origin x="776" y="176"/>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EE214-32CF-4B74-B0F4-2E4354317271}" type="datetimeFigureOut">
              <a:rPr lang="en-ID" smtClean="0"/>
              <a:t>27/03/25</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260A1-C1F3-4097-A9A1-5DF3C98D95DE}" type="slidenum">
              <a:rPr lang="en-ID" smtClean="0"/>
              <a:t>‹#›</a:t>
            </a:fld>
            <a:endParaRPr lang="en-ID"/>
          </a:p>
        </p:txBody>
      </p:sp>
    </p:spTree>
    <p:extLst>
      <p:ext uri="{BB962C8B-B14F-4D97-AF65-F5344CB8AC3E}">
        <p14:creationId xmlns:p14="http://schemas.microsoft.com/office/powerpoint/2010/main" val="1610110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1</a:t>
            </a:fld>
            <a:endParaRPr lang="en-ID"/>
          </a:p>
        </p:txBody>
      </p:sp>
    </p:spTree>
    <p:extLst>
      <p:ext uri="{BB962C8B-B14F-4D97-AF65-F5344CB8AC3E}">
        <p14:creationId xmlns:p14="http://schemas.microsoft.com/office/powerpoint/2010/main" val="418731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11</a:t>
            </a:fld>
            <a:endParaRPr lang="en-ID"/>
          </a:p>
        </p:txBody>
      </p:sp>
    </p:spTree>
    <p:extLst>
      <p:ext uri="{BB962C8B-B14F-4D97-AF65-F5344CB8AC3E}">
        <p14:creationId xmlns:p14="http://schemas.microsoft.com/office/powerpoint/2010/main" val="1900283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12</a:t>
            </a:fld>
            <a:endParaRPr lang="en-ID"/>
          </a:p>
        </p:txBody>
      </p:sp>
    </p:spTree>
    <p:extLst>
      <p:ext uri="{BB962C8B-B14F-4D97-AF65-F5344CB8AC3E}">
        <p14:creationId xmlns:p14="http://schemas.microsoft.com/office/powerpoint/2010/main" val="3302720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D50B1-89C8-B032-40B0-DA5466F63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D2A72-AD07-4ABB-40C8-7C9C66241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F8449-E0A4-C415-035C-15A69A20CA45}"/>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1C69203E-939B-858E-2083-ADD700D6D00F}"/>
              </a:ext>
            </a:extLst>
          </p:cNvPr>
          <p:cNvSpPr>
            <a:spLocks noGrp="1"/>
          </p:cNvSpPr>
          <p:nvPr>
            <p:ph type="sldNum" sz="quarter" idx="5"/>
          </p:nvPr>
        </p:nvSpPr>
        <p:spPr/>
        <p:txBody>
          <a:bodyPr/>
          <a:lstStyle/>
          <a:p>
            <a:fld id="{E8A260A1-C1F3-4097-A9A1-5DF3C98D95DE}" type="slidenum">
              <a:rPr lang="en-ID" smtClean="0"/>
              <a:t>13</a:t>
            </a:fld>
            <a:endParaRPr lang="en-ID"/>
          </a:p>
        </p:txBody>
      </p:sp>
    </p:spTree>
    <p:extLst>
      <p:ext uri="{BB962C8B-B14F-4D97-AF65-F5344CB8AC3E}">
        <p14:creationId xmlns:p14="http://schemas.microsoft.com/office/powerpoint/2010/main" val="306641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14</a:t>
            </a:fld>
            <a:endParaRPr lang="en-ID"/>
          </a:p>
        </p:txBody>
      </p:sp>
    </p:spTree>
    <p:extLst>
      <p:ext uri="{BB962C8B-B14F-4D97-AF65-F5344CB8AC3E}">
        <p14:creationId xmlns:p14="http://schemas.microsoft.com/office/powerpoint/2010/main" val="2232426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F862A-A457-5FA2-90BF-B5E8D0DFB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02EF1-A5B4-3387-736D-157741C4A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20313-A7F3-9C61-3F3F-FE6AE8FF9EFB}"/>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60ED4856-12CC-312E-03F0-2A8C65EA0F1D}"/>
              </a:ext>
            </a:extLst>
          </p:cNvPr>
          <p:cNvSpPr>
            <a:spLocks noGrp="1"/>
          </p:cNvSpPr>
          <p:nvPr>
            <p:ph type="sldNum" sz="quarter" idx="5"/>
          </p:nvPr>
        </p:nvSpPr>
        <p:spPr/>
        <p:txBody>
          <a:bodyPr/>
          <a:lstStyle/>
          <a:p>
            <a:fld id="{E8A260A1-C1F3-4097-A9A1-5DF3C98D95DE}" type="slidenum">
              <a:rPr lang="en-ID" smtClean="0"/>
              <a:t>15</a:t>
            </a:fld>
            <a:endParaRPr lang="en-ID"/>
          </a:p>
        </p:txBody>
      </p:sp>
    </p:spTree>
    <p:extLst>
      <p:ext uri="{BB962C8B-B14F-4D97-AF65-F5344CB8AC3E}">
        <p14:creationId xmlns:p14="http://schemas.microsoft.com/office/powerpoint/2010/main" val="2399528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4DCFC-0B01-B64C-BC15-73D2D1745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805B9-9686-D41B-B706-86BE3B4B2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B27CC-6EA5-BCD4-1F20-EEAAFCB96405}"/>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B2082F34-533F-56CE-97E6-B82B35B038DA}"/>
              </a:ext>
            </a:extLst>
          </p:cNvPr>
          <p:cNvSpPr>
            <a:spLocks noGrp="1"/>
          </p:cNvSpPr>
          <p:nvPr>
            <p:ph type="sldNum" sz="quarter" idx="5"/>
          </p:nvPr>
        </p:nvSpPr>
        <p:spPr/>
        <p:txBody>
          <a:bodyPr/>
          <a:lstStyle/>
          <a:p>
            <a:fld id="{E8A260A1-C1F3-4097-A9A1-5DF3C98D95DE}" type="slidenum">
              <a:rPr lang="en-ID" smtClean="0"/>
              <a:t>16</a:t>
            </a:fld>
            <a:endParaRPr lang="en-ID"/>
          </a:p>
        </p:txBody>
      </p:sp>
    </p:spTree>
    <p:extLst>
      <p:ext uri="{BB962C8B-B14F-4D97-AF65-F5344CB8AC3E}">
        <p14:creationId xmlns:p14="http://schemas.microsoft.com/office/powerpoint/2010/main" val="1052226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ADA59-2CF8-8D8D-4D3B-F749B1D8B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2721B-395E-B4F9-D717-3908DABA5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F1160-3A87-B456-5EB4-512549996DCB}"/>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DE7FD5D5-4C27-8823-A199-1586B32AC3E1}"/>
              </a:ext>
            </a:extLst>
          </p:cNvPr>
          <p:cNvSpPr>
            <a:spLocks noGrp="1"/>
          </p:cNvSpPr>
          <p:nvPr>
            <p:ph type="sldNum" sz="quarter" idx="5"/>
          </p:nvPr>
        </p:nvSpPr>
        <p:spPr/>
        <p:txBody>
          <a:bodyPr/>
          <a:lstStyle/>
          <a:p>
            <a:fld id="{E8A260A1-C1F3-4097-A9A1-5DF3C98D95DE}" type="slidenum">
              <a:rPr lang="en-ID" smtClean="0"/>
              <a:t>17</a:t>
            </a:fld>
            <a:endParaRPr lang="en-ID"/>
          </a:p>
        </p:txBody>
      </p:sp>
    </p:spTree>
    <p:extLst>
      <p:ext uri="{BB962C8B-B14F-4D97-AF65-F5344CB8AC3E}">
        <p14:creationId xmlns:p14="http://schemas.microsoft.com/office/powerpoint/2010/main" val="1582096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57450-2E63-5780-E902-D8C8F5E76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A04DA5-80E5-3F5E-E5EB-941509C833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E104A-E792-18B8-55D9-2DE860C412D4}"/>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3B8F9A8A-517F-6DFE-5AD3-F9A71F5E2B5F}"/>
              </a:ext>
            </a:extLst>
          </p:cNvPr>
          <p:cNvSpPr>
            <a:spLocks noGrp="1"/>
          </p:cNvSpPr>
          <p:nvPr>
            <p:ph type="sldNum" sz="quarter" idx="5"/>
          </p:nvPr>
        </p:nvSpPr>
        <p:spPr/>
        <p:txBody>
          <a:bodyPr/>
          <a:lstStyle/>
          <a:p>
            <a:fld id="{E8A260A1-C1F3-4097-A9A1-5DF3C98D95DE}" type="slidenum">
              <a:rPr lang="en-ID" smtClean="0"/>
              <a:t>20</a:t>
            </a:fld>
            <a:endParaRPr lang="en-ID"/>
          </a:p>
        </p:txBody>
      </p:sp>
    </p:spTree>
    <p:extLst>
      <p:ext uri="{BB962C8B-B14F-4D97-AF65-F5344CB8AC3E}">
        <p14:creationId xmlns:p14="http://schemas.microsoft.com/office/powerpoint/2010/main" val="1370644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7476-67BC-EBC1-E8EE-4EA51F8D5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B4953-8930-6DC5-185E-0624F142DC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87DD4-9D10-D055-76BA-81A701C30B8A}"/>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10A4A065-6293-72C7-DB9E-0440F1247A1B}"/>
              </a:ext>
            </a:extLst>
          </p:cNvPr>
          <p:cNvSpPr>
            <a:spLocks noGrp="1"/>
          </p:cNvSpPr>
          <p:nvPr>
            <p:ph type="sldNum" sz="quarter" idx="5"/>
          </p:nvPr>
        </p:nvSpPr>
        <p:spPr/>
        <p:txBody>
          <a:bodyPr/>
          <a:lstStyle/>
          <a:p>
            <a:fld id="{E8A260A1-C1F3-4097-A9A1-5DF3C98D95DE}" type="slidenum">
              <a:rPr lang="en-ID" smtClean="0"/>
              <a:t>21</a:t>
            </a:fld>
            <a:endParaRPr lang="en-ID"/>
          </a:p>
        </p:txBody>
      </p:sp>
    </p:spTree>
    <p:extLst>
      <p:ext uri="{BB962C8B-B14F-4D97-AF65-F5344CB8AC3E}">
        <p14:creationId xmlns:p14="http://schemas.microsoft.com/office/powerpoint/2010/main" val="2339263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8B9E2-1962-5E94-7DBC-3E5AE922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52DEA-955A-158F-C161-0A8500F4E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31BCD-73E3-C0E3-6D5A-1E5E2F3FBD58}"/>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7D2EE392-7C29-7027-F80B-17360CA3BC91}"/>
              </a:ext>
            </a:extLst>
          </p:cNvPr>
          <p:cNvSpPr>
            <a:spLocks noGrp="1"/>
          </p:cNvSpPr>
          <p:nvPr>
            <p:ph type="sldNum" sz="quarter" idx="5"/>
          </p:nvPr>
        </p:nvSpPr>
        <p:spPr/>
        <p:txBody>
          <a:bodyPr/>
          <a:lstStyle/>
          <a:p>
            <a:fld id="{E8A260A1-C1F3-4097-A9A1-5DF3C98D95DE}" type="slidenum">
              <a:rPr lang="en-ID" smtClean="0"/>
              <a:t>22</a:t>
            </a:fld>
            <a:endParaRPr lang="en-ID"/>
          </a:p>
        </p:txBody>
      </p:sp>
    </p:spTree>
    <p:extLst>
      <p:ext uri="{BB962C8B-B14F-4D97-AF65-F5344CB8AC3E}">
        <p14:creationId xmlns:p14="http://schemas.microsoft.com/office/powerpoint/2010/main" val="1697105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2</a:t>
            </a:fld>
            <a:endParaRPr lang="en-ID"/>
          </a:p>
        </p:txBody>
      </p:sp>
    </p:spTree>
    <p:extLst>
      <p:ext uri="{BB962C8B-B14F-4D97-AF65-F5344CB8AC3E}">
        <p14:creationId xmlns:p14="http://schemas.microsoft.com/office/powerpoint/2010/main" val="2149761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26</a:t>
            </a:fld>
            <a:endParaRPr lang="en-ID"/>
          </a:p>
        </p:txBody>
      </p:sp>
    </p:spTree>
    <p:extLst>
      <p:ext uri="{BB962C8B-B14F-4D97-AF65-F5344CB8AC3E}">
        <p14:creationId xmlns:p14="http://schemas.microsoft.com/office/powerpoint/2010/main" val="26321673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27</a:t>
            </a:fld>
            <a:endParaRPr lang="en-ID"/>
          </a:p>
        </p:txBody>
      </p:sp>
    </p:spTree>
    <p:extLst>
      <p:ext uri="{BB962C8B-B14F-4D97-AF65-F5344CB8AC3E}">
        <p14:creationId xmlns:p14="http://schemas.microsoft.com/office/powerpoint/2010/main" val="3296157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3</a:t>
            </a:fld>
            <a:endParaRPr lang="en-ID"/>
          </a:p>
        </p:txBody>
      </p:sp>
    </p:spTree>
    <p:extLst>
      <p:ext uri="{BB962C8B-B14F-4D97-AF65-F5344CB8AC3E}">
        <p14:creationId xmlns:p14="http://schemas.microsoft.com/office/powerpoint/2010/main" val="1648363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4</a:t>
            </a:fld>
            <a:endParaRPr lang="en-ID"/>
          </a:p>
        </p:txBody>
      </p:sp>
    </p:spTree>
    <p:extLst>
      <p:ext uri="{BB962C8B-B14F-4D97-AF65-F5344CB8AC3E}">
        <p14:creationId xmlns:p14="http://schemas.microsoft.com/office/powerpoint/2010/main" val="3111544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E8A260A1-C1F3-4097-A9A1-5DF3C98D95DE}" type="slidenum">
              <a:rPr lang="en-ID" smtClean="0"/>
              <a:t>5</a:t>
            </a:fld>
            <a:endParaRPr lang="en-ID"/>
          </a:p>
        </p:txBody>
      </p:sp>
    </p:spTree>
    <p:extLst>
      <p:ext uri="{BB962C8B-B14F-4D97-AF65-F5344CB8AC3E}">
        <p14:creationId xmlns:p14="http://schemas.microsoft.com/office/powerpoint/2010/main" val="1097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C3011-534B-64E6-318B-870E66604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8D306-59BB-571D-BEA7-88F5585DB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EA5E0-DA4C-1C49-90DB-E5013FA7ADB9}"/>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D9B30816-9531-AD77-A9C4-581DE526F560}"/>
              </a:ext>
            </a:extLst>
          </p:cNvPr>
          <p:cNvSpPr>
            <a:spLocks noGrp="1"/>
          </p:cNvSpPr>
          <p:nvPr>
            <p:ph type="sldNum" sz="quarter" idx="5"/>
          </p:nvPr>
        </p:nvSpPr>
        <p:spPr/>
        <p:txBody>
          <a:bodyPr/>
          <a:lstStyle/>
          <a:p>
            <a:fld id="{E8A260A1-C1F3-4097-A9A1-5DF3C98D95DE}" type="slidenum">
              <a:rPr lang="en-ID" smtClean="0"/>
              <a:t>6</a:t>
            </a:fld>
            <a:endParaRPr lang="en-ID"/>
          </a:p>
        </p:txBody>
      </p:sp>
    </p:spTree>
    <p:extLst>
      <p:ext uri="{BB962C8B-B14F-4D97-AF65-F5344CB8AC3E}">
        <p14:creationId xmlns:p14="http://schemas.microsoft.com/office/powerpoint/2010/main" val="144910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C9C69-041B-2777-C236-368E69477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FE0F3-62C1-DC7D-0341-D983379449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907AB-3060-FDEB-B065-99B93CE90A85}"/>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C6F94CFD-B752-73F7-38CD-EE12AF0BB2B2}"/>
              </a:ext>
            </a:extLst>
          </p:cNvPr>
          <p:cNvSpPr>
            <a:spLocks noGrp="1"/>
          </p:cNvSpPr>
          <p:nvPr>
            <p:ph type="sldNum" sz="quarter" idx="5"/>
          </p:nvPr>
        </p:nvSpPr>
        <p:spPr/>
        <p:txBody>
          <a:bodyPr/>
          <a:lstStyle/>
          <a:p>
            <a:fld id="{E8A260A1-C1F3-4097-A9A1-5DF3C98D95DE}" type="slidenum">
              <a:rPr lang="en-ID" smtClean="0"/>
              <a:t>7</a:t>
            </a:fld>
            <a:endParaRPr lang="en-ID"/>
          </a:p>
        </p:txBody>
      </p:sp>
    </p:spTree>
    <p:extLst>
      <p:ext uri="{BB962C8B-B14F-4D97-AF65-F5344CB8AC3E}">
        <p14:creationId xmlns:p14="http://schemas.microsoft.com/office/powerpoint/2010/main" val="218660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0F92-4D41-1E8A-03C6-07D5C4194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B5865-B847-685B-88AC-47B8882DBC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2DEAF-2585-146B-9F20-1104B389F86E}"/>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06D77B03-D879-AF54-8F03-BF980C8A7D54}"/>
              </a:ext>
            </a:extLst>
          </p:cNvPr>
          <p:cNvSpPr>
            <a:spLocks noGrp="1"/>
          </p:cNvSpPr>
          <p:nvPr>
            <p:ph type="sldNum" sz="quarter" idx="5"/>
          </p:nvPr>
        </p:nvSpPr>
        <p:spPr/>
        <p:txBody>
          <a:bodyPr/>
          <a:lstStyle/>
          <a:p>
            <a:fld id="{E8A260A1-C1F3-4097-A9A1-5DF3C98D95DE}" type="slidenum">
              <a:rPr lang="en-ID" smtClean="0"/>
              <a:t>8</a:t>
            </a:fld>
            <a:endParaRPr lang="en-ID"/>
          </a:p>
        </p:txBody>
      </p:sp>
    </p:spTree>
    <p:extLst>
      <p:ext uri="{BB962C8B-B14F-4D97-AF65-F5344CB8AC3E}">
        <p14:creationId xmlns:p14="http://schemas.microsoft.com/office/powerpoint/2010/main" val="3842415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4A6CD-CF3F-F6F0-EFD0-9299712E1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0ECD5-0321-283C-B056-48814251A8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0AB10-B924-C7BA-BC59-B6805A91D6D2}"/>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C7740AA4-74C7-DEEC-EDA4-DCB87B1EB818}"/>
              </a:ext>
            </a:extLst>
          </p:cNvPr>
          <p:cNvSpPr>
            <a:spLocks noGrp="1"/>
          </p:cNvSpPr>
          <p:nvPr>
            <p:ph type="sldNum" sz="quarter" idx="5"/>
          </p:nvPr>
        </p:nvSpPr>
        <p:spPr/>
        <p:txBody>
          <a:bodyPr/>
          <a:lstStyle/>
          <a:p>
            <a:fld id="{E8A260A1-C1F3-4097-A9A1-5DF3C98D95DE}" type="slidenum">
              <a:rPr lang="en-ID" smtClean="0"/>
              <a:t>9</a:t>
            </a:fld>
            <a:endParaRPr lang="en-ID"/>
          </a:p>
        </p:txBody>
      </p:sp>
    </p:spTree>
    <p:extLst>
      <p:ext uri="{BB962C8B-B14F-4D97-AF65-F5344CB8AC3E}">
        <p14:creationId xmlns:p14="http://schemas.microsoft.com/office/powerpoint/2010/main" val="309104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1B7AF6B-1CBA-BC05-0747-7C460C2987A0}"/>
              </a:ext>
            </a:extLst>
          </p:cNvPr>
          <p:cNvSpPr>
            <a:spLocks noGrp="1"/>
          </p:cNvSpPr>
          <p:nvPr>
            <p:ph type="pic" sz="quarter" idx="10"/>
          </p:nvPr>
        </p:nvSpPr>
        <p:spPr>
          <a:xfrm>
            <a:off x="0" y="1"/>
            <a:ext cx="11110586" cy="5574081"/>
          </a:xfrm>
          <a:custGeom>
            <a:avLst/>
            <a:gdLst>
              <a:gd name="connsiteX0" fmla="*/ 0 w 11110586"/>
              <a:gd name="connsiteY0" fmla="*/ 0 h 5574081"/>
              <a:gd name="connsiteX1" fmla="*/ 11110586 w 11110586"/>
              <a:gd name="connsiteY1" fmla="*/ 0 h 5574081"/>
              <a:gd name="connsiteX2" fmla="*/ 11110586 w 11110586"/>
              <a:gd name="connsiteY2" fmla="*/ 5574081 h 5574081"/>
              <a:gd name="connsiteX3" fmla="*/ 0 w 11110586"/>
              <a:gd name="connsiteY3" fmla="*/ 5574081 h 5574081"/>
            </a:gdLst>
            <a:ahLst/>
            <a:cxnLst>
              <a:cxn ang="0">
                <a:pos x="connsiteX0" y="connsiteY0"/>
              </a:cxn>
              <a:cxn ang="0">
                <a:pos x="connsiteX1" y="connsiteY1"/>
              </a:cxn>
              <a:cxn ang="0">
                <a:pos x="connsiteX2" y="connsiteY2"/>
              </a:cxn>
              <a:cxn ang="0">
                <a:pos x="connsiteX3" y="connsiteY3"/>
              </a:cxn>
            </a:cxnLst>
            <a:rect l="l" t="t" r="r" b="b"/>
            <a:pathLst>
              <a:path w="11110586" h="5574081">
                <a:moveTo>
                  <a:pt x="0" y="0"/>
                </a:moveTo>
                <a:lnTo>
                  <a:pt x="11110586" y="0"/>
                </a:lnTo>
                <a:lnTo>
                  <a:pt x="11110586" y="5574081"/>
                </a:lnTo>
                <a:lnTo>
                  <a:pt x="0" y="5574081"/>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57089084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F0E8B8F-5521-D7A6-ED98-BE450CEC4E95}"/>
              </a:ext>
            </a:extLst>
          </p:cNvPr>
          <p:cNvSpPr>
            <a:spLocks noGrp="1"/>
          </p:cNvSpPr>
          <p:nvPr>
            <p:ph type="pic" sz="quarter" idx="10"/>
          </p:nvPr>
        </p:nvSpPr>
        <p:spPr>
          <a:xfrm>
            <a:off x="0" y="1"/>
            <a:ext cx="11110586" cy="5574081"/>
          </a:xfrm>
          <a:custGeom>
            <a:avLst/>
            <a:gdLst>
              <a:gd name="connsiteX0" fmla="*/ 0 w 11110586"/>
              <a:gd name="connsiteY0" fmla="*/ 0 h 5574081"/>
              <a:gd name="connsiteX1" fmla="*/ 11110586 w 11110586"/>
              <a:gd name="connsiteY1" fmla="*/ 0 h 5574081"/>
              <a:gd name="connsiteX2" fmla="*/ 11110586 w 11110586"/>
              <a:gd name="connsiteY2" fmla="*/ 5574081 h 5574081"/>
              <a:gd name="connsiteX3" fmla="*/ 0 w 11110586"/>
              <a:gd name="connsiteY3" fmla="*/ 5574081 h 5574081"/>
            </a:gdLst>
            <a:ahLst/>
            <a:cxnLst>
              <a:cxn ang="0">
                <a:pos x="connsiteX0" y="connsiteY0"/>
              </a:cxn>
              <a:cxn ang="0">
                <a:pos x="connsiteX1" y="connsiteY1"/>
              </a:cxn>
              <a:cxn ang="0">
                <a:pos x="connsiteX2" y="connsiteY2"/>
              </a:cxn>
              <a:cxn ang="0">
                <a:pos x="connsiteX3" y="connsiteY3"/>
              </a:cxn>
            </a:cxnLst>
            <a:rect l="l" t="t" r="r" b="b"/>
            <a:pathLst>
              <a:path w="11110586" h="5574081">
                <a:moveTo>
                  <a:pt x="0" y="0"/>
                </a:moveTo>
                <a:lnTo>
                  <a:pt x="11110586" y="0"/>
                </a:lnTo>
                <a:lnTo>
                  <a:pt x="11110586" y="5574081"/>
                </a:lnTo>
                <a:lnTo>
                  <a:pt x="0" y="5574081"/>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165770165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10791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277579"/>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81059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1231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47393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190498"/>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28859"/>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447448"/>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43413"/>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F861CAA-AABF-AD1D-9C96-C45951D7DF57}"/>
              </a:ext>
            </a:extLst>
          </p:cNvPr>
          <p:cNvSpPr>
            <a:spLocks noGrp="1"/>
          </p:cNvSpPr>
          <p:nvPr>
            <p:ph type="pic" sz="quarter" idx="10"/>
          </p:nvPr>
        </p:nvSpPr>
        <p:spPr>
          <a:xfrm>
            <a:off x="5386192" y="1"/>
            <a:ext cx="6805808" cy="6857999"/>
          </a:xfrm>
          <a:custGeom>
            <a:avLst/>
            <a:gdLst>
              <a:gd name="connsiteX0" fmla="*/ 0 w 6805808"/>
              <a:gd name="connsiteY0" fmla="*/ 0 h 6857999"/>
              <a:gd name="connsiteX1" fmla="*/ 6805808 w 6805808"/>
              <a:gd name="connsiteY1" fmla="*/ 0 h 6857999"/>
              <a:gd name="connsiteX2" fmla="*/ 6805808 w 6805808"/>
              <a:gd name="connsiteY2" fmla="*/ 6857999 h 6857999"/>
              <a:gd name="connsiteX3" fmla="*/ 0 w 680580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805808" h="6857999">
                <a:moveTo>
                  <a:pt x="0" y="0"/>
                </a:moveTo>
                <a:lnTo>
                  <a:pt x="6805808" y="0"/>
                </a:lnTo>
                <a:lnTo>
                  <a:pt x="6805808" y="6857999"/>
                </a:lnTo>
                <a:lnTo>
                  <a:pt x="0" y="6857999"/>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532071997"/>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033763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388537"/>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F0DE70C-BEDC-5E56-AA2D-C36F009805C1}"/>
              </a:ext>
            </a:extLst>
          </p:cNvPr>
          <p:cNvSpPr>
            <a:spLocks noGrp="1"/>
          </p:cNvSpPr>
          <p:nvPr>
            <p:ph type="pic" sz="quarter" idx="10"/>
          </p:nvPr>
        </p:nvSpPr>
        <p:spPr>
          <a:xfrm>
            <a:off x="1062367" y="3559789"/>
            <a:ext cx="2023211" cy="2009380"/>
          </a:xfrm>
          <a:custGeom>
            <a:avLst/>
            <a:gdLst>
              <a:gd name="connsiteX0" fmla="*/ 0 w 2023211"/>
              <a:gd name="connsiteY0" fmla="*/ 0 h 2009380"/>
              <a:gd name="connsiteX1" fmla="*/ 2023211 w 2023211"/>
              <a:gd name="connsiteY1" fmla="*/ 0 h 2009380"/>
              <a:gd name="connsiteX2" fmla="*/ 2023211 w 2023211"/>
              <a:gd name="connsiteY2" fmla="*/ 2009380 h 2009380"/>
              <a:gd name="connsiteX3" fmla="*/ 0 w 2023211"/>
              <a:gd name="connsiteY3" fmla="*/ 2009380 h 2009380"/>
            </a:gdLst>
            <a:ahLst/>
            <a:cxnLst>
              <a:cxn ang="0">
                <a:pos x="connsiteX0" y="connsiteY0"/>
              </a:cxn>
              <a:cxn ang="0">
                <a:pos x="connsiteX1" y="connsiteY1"/>
              </a:cxn>
              <a:cxn ang="0">
                <a:pos x="connsiteX2" y="connsiteY2"/>
              </a:cxn>
              <a:cxn ang="0">
                <a:pos x="connsiteX3" y="connsiteY3"/>
              </a:cxn>
            </a:cxnLst>
            <a:rect l="l" t="t" r="r" b="b"/>
            <a:pathLst>
              <a:path w="2023211" h="2009380">
                <a:moveTo>
                  <a:pt x="0" y="0"/>
                </a:moveTo>
                <a:lnTo>
                  <a:pt x="2023211" y="0"/>
                </a:lnTo>
                <a:lnTo>
                  <a:pt x="2023211" y="2009380"/>
                </a:lnTo>
                <a:lnTo>
                  <a:pt x="0" y="2009380"/>
                </a:lnTo>
                <a:close/>
              </a:path>
            </a:pathLst>
          </a:custGeom>
          <a:solidFill>
            <a:schemeClr val="bg1">
              <a:lumMod val="75000"/>
            </a:schemeClr>
          </a:solidFill>
        </p:spPr>
        <p:txBody>
          <a:bodyPr wrap="square">
            <a:noAutofit/>
          </a:bodyPr>
          <a:lstStyle/>
          <a:p>
            <a:endParaRPr lang="en-ID"/>
          </a:p>
        </p:txBody>
      </p:sp>
      <p:sp>
        <p:nvSpPr>
          <p:cNvPr id="9" name="Picture Placeholder 8">
            <a:extLst>
              <a:ext uri="{FF2B5EF4-FFF2-40B4-BE49-F238E27FC236}">
                <a16:creationId xmlns:a16="http://schemas.microsoft.com/office/drawing/2014/main" id="{16ADEBE4-D671-6405-4B59-E508C4137B70}"/>
              </a:ext>
            </a:extLst>
          </p:cNvPr>
          <p:cNvSpPr>
            <a:spLocks noGrp="1"/>
          </p:cNvSpPr>
          <p:nvPr>
            <p:ph type="pic" sz="quarter" idx="11"/>
          </p:nvPr>
        </p:nvSpPr>
        <p:spPr>
          <a:xfrm>
            <a:off x="3377852" y="1270474"/>
            <a:ext cx="2023211" cy="2009380"/>
          </a:xfrm>
          <a:custGeom>
            <a:avLst/>
            <a:gdLst>
              <a:gd name="connsiteX0" fmla="*/ 0 w 2023211"/>
              <a:gd name="connsiteY0" fmla="*/ 0 h 2009380"/>
              <a:gd name="connsiteX1" fmla="*/ 2023211 w 2023211"/>
              <a:gd name="connsiteY1" fmla="*/ 0 h 2009380"/>
              <a:gd name="connsiteX2" fmla="*/ 2023211 w 2023211"/>
              <a:gd name="connsiteY2" fmla="*/ 2009380 h 2009380"/>
              <a:gd name="connsiteX3" fmla="*/ 0 w 2023211"/>
              <a:gd name="connsiteY3" fmla="*/ 2009380 h 2009380"/>
            </a:gdLst>
            <a:ahLst/>
            <a:cxnLst>
              <a:cxn ang="0">
                <a:pos x="connsiteX0" y="connsiteY0"/>
              </a:cxn>
              <a:cxn ang="0">
                <a:pos x="connsiteX1" y="connsiteY1"/>
              </a:cxn>
              <a:cxn ang="0">
                <a:pos x="connsiteX2" y="connsiteY2"/>
              </a:cxn>
              <a:cxn ang="0">
                <a:pos x="connsiteX3" y="connsiteY3"/>
              </a:cxn>
            </a:cxnLst>
            <a:rect l="l" t="t" r="r" b="b"/>
            <a:pathLst>
              <a:path w="2023211" h="2009380">
                <a:moveTo>
                  <a:pt x="0" y="0"/>
                </a:moveTo>
                <a:lnTo>
                  <a:pt x="2023211" y="0"/>
                </a:lnTo>
                <a:lnTo>
                  <a:pt x="2023211" y="2009380"/>
                </a:lnTo>
                <a:lnTo>
                  <a:pt x="0" y="2009380"/>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20568835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2617055-C7FA-CB90-DD59-CAF78784CEF7}"/>
              </a:ext>
            </a:extLst>
          </p:cNvPr>
          <p:cNvSpPr>
            <a:spLocks noGrp="1"/>
          </p:cNvSpPr>
          <p:nvPr>
            <p:ph type="pic" sz="quarter" idx="10"/>
          </p:nvPr>
        </p:nvSpPr>
        <p:spPr>
          <a:xfrm>
            <a:off x="0" y="3429000"/>
            <a:ext cx="5386192" cy="3429000"/>
          </a:xfrm>
          <a:custGeom>
            <a:avLst/>
            <a:gdLst>
              <a:gd name="connsiteX0" fmla="*/ 0 w 5386192"/>
              <a:gd name="connsiteY0" fmla="*/ 0 h 3429000"/>
              <a:gd name="connsiteX1" fmla="*/ 5386192 w 5386192"/>
              <a:gd name="connsiteY1" fmla="*/ 0 h 3429000"/>
              <a:gd name="connsiteX2" fmla="*/ 5386192 w 5386192"/>
              <a:gd name="connsiteY2" fmla="*/ 3429000 h 3429000"/>
              <a:gd name="connsiteX3" fmla="*/ 0 w 5386192"/>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5386192" h="3429000">
                <a:moveTo>
                  <a:pt x="0" y="0"/>
                </a:moveTo>
                <a:lnTo>
                  <a:pt x="5386192" y="0"/>
                </a:lnTo>
                <a:lnTo>
                  <a:pt x="5386192" y="3429000"/>
                </a:lnTo>
                <a:lnTo>
                  <a:pt x="0" y="3429000"/>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52873408"/>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720ED2-4733-8A38-1AA0-AAA3E58408CC}"/>
              </a:ext>
            </a:extLst>
          </p:cNvPr>
          <p:cNvSpPr>
            <a:spLocks noGrp="1"/>
          </p:cNvSpPr>
          <p:nvPr>
            <p:ph type="pic" sz="quarter" idx="10"/>
          </p:nvPr>
        </p:nvSpPr>
        <p:spPr>
          <a:xfrm>
            <a:off x="4653876" y="1"/>
            <a:ext cx="7538124" cy="6857999"/>
          </a:xfrm>
          <a:custGeom>
            <a:avLst/>
            <a:gdLst>
              <a:gd name="connsiteX0" fmla="*/ 1442124 w 7538124"/>
              <a:gd name="connsiteY0" fmla="*/ 0 h 6857999"/>
              <a:gd name="connsiteX1" fmla="*/ 7538124 w 7538124"/>
              <a:gd name="connsiteY1" fmla="*/ 0 h 6857999"/>
              <a:gd name="connsiteX2" fmla="*/ 7538124 w 7538124"/>
              <a:gd name="connsiteY2" fmla="*/ 6857999 h 6857999"/>
              <a:gd name="connsiteX3" fmla="*/ 1442124 w 7538124"/>
              <a:gd name="connsiteY3" fmla="*/ 6857999 h 6857999"/>
              <a:gd name="connsiteX4" fmla="*/ 1442124 w 7538124"/>
              <a:gd name="connsiteY4" fmla="*/ 6857998 h 6857999"/>
              <a:gd name="connsiteX5" fmla="*/ 0 w 7538124"/>
              <a:gd name="connsiteY5" fmla="*/ 6857998 h 6857999"/>
              <a:gd name="connsiteX6" fmla="*/ 0 w 7538124"/>
              <a:gd name="connsiteY6" fmla="*/ 3803513 h 6857999"/>
              <a:gd name="connsiteX7" fmla="*/ 1442124 w 7538124"/>
              <a:gd name="connsiteY7" fmla="*/ 3803513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38124" h="6857999">
                <a:moveTo>
                  <a:pt x="1442124" y="0"/>
                </a:moveTo>
                <a:lnTo>
                  <a:pt x="7538124" y="0"/>
                </a:lnTo>
                <a:lnTo>
                  <a:pt x="7538124" y="6857999"/>
                </a:lnTo>
                <a:lnTo>
                  <a:pt x="1442124" y="6857999"/>
                </a:lnTo>
                <a:lnTo>
                  <a:pt x="1442124" y="6857998"/>
                </a:lnTo>
                <a:lnTo>
                  <a:pt x="0" y="6857998"/>
                </a:lnTo>
                <a:lnTo>
                  <a:pt x="0" y="3803513"/>
                </a:lnTo>
                <a:lnTo>
                  <a:pt x="1442124" y="3803513"/>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53956584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62513B-05E4-9EA4-AD37-29A7C2C73B99}"/>
              </a:ext>
            </a:extLst>
          </p:cNvPr>
          <p:cNvSpPr>
            <a:spLocks noGrp="1"/>
          </p:cNvSpPr>
          <p:nvPr>
            <p:ph type="pic" sz="quarter" idx="10"/>
          </p:nvPr>
        </p:nvSpPr>
        <p:spPr>
          <a:xfrm>
            <a:off x="490345" y="1"/>
            <a:ext cx="3442828" cy="3428999"/>
          </a:xfrm>
          <a:custGeom>
            <a:avLst/>
            <a:gdLst>
              <a:gd name="connsiteX0" fmla="*/ 0 w 3442828"/>
              <a:gd name="connsiteY0" fmla="*/ 0 h 3428999"/>
              <a:gd name="connsiteX1" fmla="*/ 3442828 w 3442828"/>
              <a:gd name="connsiteY1" fmla="*/ 0 h 3428999"/>
              <a:gd name="connsiteX2" fmla="*/ 3442828 w 3442828"/>
              <a:gd name="connsiteY2" fmla="*/ 3428999 h 3428999"/>
              <a:gd name="connsiteX3" fmla="*/ 0 w 3442828"/>
              <a:gd name="connsiteY3" fmla="*/ 3428999 h 3428999"/>
            </a:gdLst>
            <a:ahLst/>
            <a:cxnLst>
              <a:cxn ang="0">
                <a:pos x="connsiteX0" y="connsiteY0"/>
              </a:cxn>
              <a:cxn ang="0">
                <a:pos x="connsiteX1" y="connsiteY1"/>
              </a:cxn>
              <a:cxn ang="0">
                <a:pos x="connsiteX2" y="connsiteY2"/>
              </a:cxn>
              <a:cxn ang="0">
                <a:pos x="connsiteX3" y="connsiteY3"/>
              </a:cxn>
            </a:cxnLst>
            <a:rect l="l" t="t" r="r" b="b"/>
            <a:pathLst>
              <a:path w="3442828" h="3428999">
                <a:moveTo>
                  <a:pt x="0" y="0"/>
                </a:moveTo>
                <a:lnTo>
                  <a:pt x="3442828" y="0"/>
                </a:lnTo>
                <a:lnTo>
                  <a:pt x="3442828" y="3428999"/>
                </a:lnTo>
                <a:lnTo>
                  <a:pt x="0" y="3428999"/>
                </a:lnTo>
                <a:close/>
              </a:path>
            </a:pathLst>
          </a:custGeom>
          <a:solidFill>
            <a:schemeClr val="bg1">
              <a:lumMod val="75000"/>
            </a:schemeClr>
          </a:solidFill>
        </p:spPr>
        <p:txBody>
          <a:bodyPr wrap="square">
            <a:noAutofit/>
          </a:bodyPr>
          <a:lstStyle/>
          <a:p>
            <a:endParaRPr lang="en-ID"/>
          </a:p>
        </p:txBody>
      </p:sp>
      <p:sp>
        <p:nvSpPr>
          <p:cNvPr id="7" name="Picture Placeholder 6">
            <a:extLst>
              <a:ext uri="{FF2B5EF4-FFF2-40B4-BE49-F238E27FC236}">
                <a16:creationId xmlns:a16="http://schemas.microsoft.com/office/drawing/2014/main" id="{AFDD0AE8-C14C-5848-1DBA-59867E3D18A3}"/>
              </a:ext>
            </a:extLst>
          </p:cNvPr>
          <p:cNvSpPr>
            <a:spLocks noGrp="1"/>
          </p:cNvSpPr>
          <p:nvPr>
            <p:ph type="pic" sz="quarter" idx="11"/>
          </p:nvPr>
        </p:nvSpPr>
        <p:spPr>
          <a:xfrm>
            <a:off x="501041" y="3429000"/>
            <a:ext cx="3442828" cy="3428999"/>
          </a:xfrm>
          <a:custGeom>
            <a:avLst/>
            <a:gdLst>
              <a:gd name="connsiteX0" fmla="*/ 0 w 3442828"/>
              <a:gd name="connsiteY0" fmla="*/ 0 h 3428999"/>
              <a:gd name="connsiteX1" fmla="*/ 3442828 w 3442828"/>
              <a:gd name="connsiteY1" fmla="*/ 0 h 3428999"/>
              <a:gd name="connsiteX2" fmla="*/ 3442828 w 3442828"/>
              <a:gd name="connsiteY2" fmla="*/ 3428999 h 3428999"/>
              <a:gd name="connsiteX3" fmla="*/ 0 w 3442828"/>
              <a:gd name="connsiteY3" fmla="*/ 3428999 h 3428999"/>
            </a:gdLst>
            <a:ahLst/>
            <a:cxnLst>
              <a:cxn ang="0">
                <a:pos x="connsiteX0" y="connsiteY0"/>
              </a:cxn>
              <a:cxn ang="0">
                <a:pos x="connsiteX1" y="connsiteY1"/>
              </a:cxn>
              <a:cxn ang="0">
                <a:pos x="connsiteX2" y="connsiteY2"/>
              </a:cxn>
              <a:cxn ang="0">
                <a:pos x="connsiteX3" y="connsiteY3"/>
              </a:cxn>
            </a:cxnLst>
            <a:rect l="l" t="t" r="r" b="b"/>
            <a:pathLst>
              <a:path w="3442828" h="3428999">
                <a:moveTo>
                  <a:pt x="0" y="0"/>
                </a:moveTo>
                <a:lnTo>
                  <a:pt x="3442828" y="0"/>
                </a:lnTo>
                <a:lnTo>
                  <a:pt x="3442828" y="3428999"/>
                </a:lnTo>
                <a:lnTo>
                  <a:pt x="0" y="3428999"/>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165395787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E09EAEA-942B-7608-7692-3F5D87F052E5}"/>
              </a:ext>
            </a:extLst>
          </p:cNvPr>
          <p:cNvSpPr>
            <a:spLocks noGrp="1"/>
          </p:cNvSpPr>
          <p:nvPr>
            <p:ph type="pic" sz="quarter" idx="10"/>
          </p:nvPr>
        </p:nvSpPr>
        <p:spPr>
          <a:xfrm>
            <a:off x="1077238" y="1"/>
            <a:ext cx="11114762" cy="3428999"/>
          </a:xfrm>
          <a:custGeom>
            <a:avLst/>
            <a:gdLst>
              <a:gd name="connsiteX0" fmla="*/ 0 w 11114762"/>
              <a:gd name="connsiteY0" fmla="*/ 0 h 3428999"/>
              <a:gd name="connsiteX1" fmla="*/ 11114762 w 11114762"/>
              <a:gd name="connsiteY1" fmla="*/ 0 h 3428999"/>
              <a:gd name="connsiteX2" fmla="*/ 11114762 w 11114762"/>
              <a:gd name="connsiteY2" fmla="*/ 3428999 h 3428999"/>
              <a:gd name="connsiteX3" fmla="*/ 0 w 11114762"/>
              <a:gd name="connsiteY3" fmla="*/ 3428999 h 3428999"/>
            </a:gdLst>
            <a:ahLst/>
            <a:cxnLst>
              <a:cxn ang="0">
                <a:pos x="connsiteX0" y="connsiteY0"/>
              </a:cxn>
              <a:cxn ang="0">
                <a:pos x="connsiteX1" y="connsiteY1"/>
              </a:cxn>
              <a:cxn ang="0">
                <a:pos x="connsiteX2" y="connsiteY2"/>
              </a:cxn>
              <a:cxn ang="0">
                <a:pos x="connsiteX3" y="connsiteY3"/>
              </a:cxn>
            </a:cxnLst>
            <a:rect l="l" t="t" r="r" b="b"/>
            <a:pathLst>
              <a:path w="11114762" h="3428999">
                <a:moveTo>
                  <a:pt x="0" y="0"/>
                </a:moveTo>
                <a:lnTo>
                  <a:pt x="11114762" y="0"/>
                </a:lnTo>
                <a:lnTo>
                  <a:pt x="11114762" y="3428999"/>
                </a:lnTo>
                <a:lnTo>
                  <a:pt x="0" y="3428999"/>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190582238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991C162-F446-182F-0A1E-64B1985EA40C}"/>
              </a:ext>
            </a:extLst>
          </p:cNvPr>
          <p:cNvSpPr>
            <a:spLocks noGrp="1"/>
          </p:cNvSpPr>
          <p:nvPr>
            <p:ph type="pic" sz="quarter" idx="10"/>
          </p:nvPr>
        </p:nvSpPr>
        <p:spPr>
          <a:xfrm>
            <a:off x="5765689" y="1270474"/>
            <a:ext cx="2562054" cy="1982680"/>
          </a:xfrm>
          <a:custGeom>
            <a:avLst/>
            <a:gdLst>
              <a:gd name="connsiteX0" fmla="*/ 0 w 2562054"/>
              <a:gd name="connsiteY0" fmla="*/ 0 h 1982680"/>
              <a:gd name="connsiteX1" fmla="*/ 2562054 w 2562054"/>
              <a:gd name="connsiteY1" fmla="*/ 0 h 1982680"/>
              <a:gd name="connsiteX2" fmla="*/ 2562054 w 2562054"/>
              <a:gd name="connsiteY2" fmla="*/ 1982680 h 1982680"/>
              <a:gd name="connsiteX3" fmla="*/ 0 w 2562054"/>
              <a:gd name="connsiteY3" fmla="*/ 1982680 h 1982680"/>
            </a:gdLst>
            <a:ahLst/>
            <a:cxnLst>
              <a:cxn ang="0">
                <a:pos x="connsiteX0" y="connsiteY0"/>
              </a:cxn>
              <a:cxn ang="0">
                <a:pos x="connsiteX1" y="connsiteY1"/>
              </a:cxn>
              <a:cxn ang="0">
                <a:pos x="connsiteX2" y="connsiteY2"/>
              </a:cxn>
              <a:cxn ang="0">
                <a:pos x="connsiteX3" y="connsiteY3"/>
              </a:cxn>
            </a:cxnLst>
            <a:rect l="l" t="t" r="r" b="b"/>
            <a:pathLst>
              <a:path w="2562054" h="1982680">
                <a:moveTo>
                  <a:pt x="0" y="0"/>
                </a:moveTo>
                <a:lnTo>
                  <a:pt x="2562054" y="0"/>
                </a:lnTo>
                <a:lnTo>
                  <a:pt x="2562054" y="1982680"/>
                </a:lnTo>
                <a:lnTo>
                  <a:pt x="0" y="1982680"/>
                </a:lnTo>
                <a:close/>
              </a:path>
            </a:pathLst>
          </a:custGeom>
          <a:solidFill>
            <a:schemeClr val="bg1">
              <a:lumMod val="75000"/>
            </a:schemeClr>
          </a:solidFill>
        </p:spPr>
        <p:txBody>
          <a:bodyPr wrap="square">
            <a:noAutofit/>
          </a:bodyPr>
          <a:lstStyle/>
          <a:p>
            <a:endParaRPr lang="en-ID"/>
          </a:p>
        </p:txBody>
      </p:sp>
      <p:sp>
        <p:nvSpPr>
          <p:cNvPr id="14" name="Picture Placeholder 13">
            <a:extLst>
              <a:ext uri="{FF2B5EF4-FFF2-40B4-BE49-F238E27FC236}">
                <a16:creationId xmlns:a16="http://schemas.microsoft.com/office/drawing/2014/main" id="{8CD1FF67-D076-905A-017D-08638591E106}"/>
              </a:ext>
            </a:extLst>
          </p:cNvPr>
          <p:cNvSpPr>
            <a:spLocks noGrp="1"/>
          </p:cNvSpPr>
          <p:nvPr>
            <p:ph type="pic" sz="quarter" idx="11"/>
          </p:nvPr>
        </p:nvSpPr>
        <p:spPr>
          <a:xfrm>
            <a:off x="8562624" y="1278134"/>
            <a:ext cx="2562054" cy="1982680"/>
          </a:xfrm>
          <a:custGeom>
            <a:avLst/>
            <a:gdLst>
              <a:gd name="connsiteX0" fmla="*/ 0 w 2562054"/>
              <a:gd name="connsiteY0" fmla="*/ 0 h 1982680"/>
              <a:gd name="connsiteX1" fmla="*/ 2562054 w 2562054"/>
              <a:gd name="connsiteY1" fmla="*/ 0 h 1982680"/>
              <a:gd name="connsiteX2" fmla="*/ 2562054 w 2562054"/>
              <a:gd name="connsiteY2" fmla="*/ 1982680 h 1982680"/>
              <a:gd name="connsiteX3" fmla="*/ 0 w 2562054"/>
              <a:gd name="connsiteY3" fmla="*/ 1982680 h 1982680"/>
            </a:gdLst>
            <a:ahLst/>
            <a:cxnLst>
              <a:cxn ang="0">
                <a:pos x="connsiteX0" y="connsiteY0"/>
              </a:cxn>
              <a:cxn ang="0">
                <a:pos x="connsiteX1" y="connsiteY1"/>
              </a:cxn>
              <a:cxn ang="0">
                <a:pos x="connsiteX2" y="connsiteY2"/>
              </a:cxn>
              <a:cxn ang="0">
                <a:pos x="connsiteX3" y="connsiteY3"/>
              </a:cxn>
            </a:cxnLst>
            <a:rect l="l" t="t" r="r" b="b"/>
            <a:pathLst>
              <a:path w="2562054" h="1982680">
                <a:moveTo>
                  <a:pt x="0" y="0"/>
                </a:moveTo>
                <a:lnTo>
                  <a:pt x="2562054" y="0"/>
                </a:lnTo>
                <a:lnTo>
                  <a:pt x="2562054" y="1982680"/>
                </a:lnTo>
                <a:lnTo>
                  <a:pt x="0" y="1982680"/>
                </a:lnTo>
                <a:close/>
              </a:path>
            </a:pathLst>
          </a:custGeom>
          <a:solidFill>
            <a:schemeClr val="bg1">
              <a:lumMod val="75000"/>
            </a:schemeClr>
          </a:solidFill>
        </p:spPr>
        <p:txBody>
          <a:bodyPr wrap="square">
            <a:noAutofit/>
          </a:bodyPr>
          <a:lstStyle/>
          <a:p>
            <a:endParaRPr lang="en-ID"/>
          </a:p>
        </p:txBody>
      </p:sp>
      <p:sp>
        <p:nvSpPr>
          <p:cNvPr id="13" name="Picture Placeholder 12">
            <a:extLst>
              <a:ext uri="{FF2B5EF4-FFF2-40B4-BE49-F238E27FC236}">
                <a16:creationId xmlns:a16="http://schemas.microsoft.com/office/drawing/2014/main" id="{BF2097BD-1D94-F9DF-7A13-104FD8278124}"/>
              </a:ext>
            </a:extLst>
          </p:cNvPr>
          <p:cNvSpPr>
            <a:spLocks noGrp="1"/>
          </p:cNvSpPr>
          <p:nvPr>
            <p:ph type="pic" sz="quarter" idx="12"/>
          </p:nvPr>
        </p:nvSpPr>
        <p:spPr>
          <a:xfrm>
            <a:off x="5765689" y="3597186"/>
            <a:ext cx="2562054" cy="1982680"/>
          </a:xfrm>
          <a:custGeom>
            <a:avLst/>
            <a:gdLst>
              <a:gd name="connsiteX0" fmla="*/ 0 w 2562054"/>
              <a:gd name="connsiteY0" fmla="*/ 0 h 1982680"/>
              <a:gd name="connsiteX1" fmla="*/ 2562054 w 2562054"/>
              <a:gd name="connsiteY1" fmla="*/ 0 h 1982680"/>
              <a:gd name="connsiteX2" fmla="*/ 2562054 w 2562054"/>
              <a:gd name="connsiteY2" fmla="*/ 1982680 h 1982680"/>
              <a:gd name="connsiteX3" fmla="*/ 0 w 2562054"/>
              <a:gd name="connsiteY3" fmla="*/ 1982680 h 1982680"/>
            </a:gdLst>
            <a:ahLst/>
            <a:cxnLst>
              <a:cxn ang="0">
                <a:pos x="connsiteX0" y="connsiteY0"/>
              </a:cxn>
              <a:cxn ang="0">
                <a:pos x="connsiteX1" y="connsiteY1"/>
              </a:cxn>
              <a:cxn ang="0">
                <a:pos x="connsiteX2" y="connsiteY2"/>
              </a:cxn>
              <a:cxn ang="0">
                <a:pos x="connsiteX3" y="connsiteY3"/>
              </a:cxn>
            </a:cxnLst>
            <a:rect l="l" t="t" r="r" b="b"/>
            <a:pathLst>
              <a:path w="2562054" h="1982680">
                <a:moveTo>
                  <a:pt x="0" y="0"/>
                </a:moveTo>
                <a:lnTo>
                  <a:pt x="2562054" y="0"/>
                </a:lnTo>
                <a:lnTo>
                  <a:pt x="2562054" y="1982680"/>
                </a:lnTo>
                <a:lnTo>
                  <a:pt x="0" y="1982680"/>
                </a:lnTo>
                <a:close/>
              </a:path>
            </a:pathLst>
          </a:custGeom>
          <a:solidFill>
            <a:schemeClr val="bg1">
              <a:lumMod val="75000"/>
            </a:schemeClr>
          </a:solidFill>
        </p:spPr>
        <p:txBody>
          <a:bodyPr wrap="square">
            <a:noAutofit/>
          </a:bodyPr>
          <a:lstStyle/>
          <a:p>
            <a:endParaRPr lang="en-ID"/>
          </a:p>
        </p:txBody>
      </p:sp>
      <p:sp>
        <p:nvSpPr>
          <p:cNvPr id="11" name="Picture Placeholder 10">
            <a:extLst>
              <a:ext uri="{FF2B5EF4-FFF2-40B4-BE49-F238E27FC236}">
                <a16:creationId xmlns:a16="http://schemas.microsoft.com/office/drawing/2014/main" id="{4F10F306-605D-244F-6EA6-EE43A0F9E8C3}"/>
              </a:ext>
            </a:extLst>
          </p:cNvPr>
          <p:cNvSpPr>
            <a:spLocks noGrp="1"/>
          </p:cNvSpPr>
          <p:nvPr>
            <p:ph type="pic" sz="quarter" idx="13"/>
          </p:nvPr>
        </p:nvSpPr>
        <p:spPr>
          <a:xfrm>
            <a:off x="8562624" y="3604846"/>
            <a:ext cx="2562054" cy="1982680"/>
          </a:xfrm>
          <a:custGeom>
            <a:avLst/>
            <a:gdLst>
              <a:gd name="connsiteX0" fmla="*/ 0 w 2562054"/>
              <a:gd name="connsiteY0" fmla="*/ 0 h 1982680"/>
              <a:gd name="connsiteX1" fmla="*/ 2562054 w 2562054"/>
              <a:gd name="connsiteY1" fmla="*/ 0 h 1982680"/>
              <a:gd name="connsiteX2" fmla="*/ 2562054 w 2562054"/>
              <a:gd name="connsiteY2" fmla="*/ 1982680 h 1982680"/>
              <a:gd name="connsiteX3" fmla="*/ 0 w 2562054"/>
              <a:gd name="connsiteY3" fmla="*/ 1982680 h 1982680"/>
            </a:gdLst>
            <a:ahLst/>
            <a:cxnLst>
              <a:cxn ang="0">
                <a:pos x="connsiteX0" y="connsiteY0"/>
              </a:cxn>
              <a:cxn ang="0">
                <a:pos x="connsiteX1" y="connsiteY1"/>
              </a:cxn>
              <a:cxn ang="0">
                <a:pos x="connsiteX2" y="connsiteY2"/>
              </a:cxn>
              <a:cxn ang="0">
                <a:pos x="connsiteX3" y="connsiteY3"/>
              </a:cxn>
            </a:cxnLst>
            <a:rect l="l" t="t" r="r" b="b"/>
            <a:pathLst>
              <a:path w="2562054" h="1982680">
                <a:moveTo>
                  <a:pt x="0" y="0"/>
                </a:moveTo>
                <a:lnTo>
                  <a:pt x="2562054" y="0"/>
                </a:lnTo>
                <a:lnTo>
                  <a:pt x="2562054" y="1982680"/>
                </a:lnTo>
                <a:lnTo>
                  <a:pt x="0" y="1982680"/>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769509690"/>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55FEA4A-4E91-2359-EBAB-0E1F43B59FF6}"/>
              </a:ext>
            </a:extLst>
          </p:cNvPr>
          <p:cNvSpPr>
            <a:spLocks noGrp="1"/>
          </p:cNvSpPr>
          <p:nvPr>
            <p:ph type="pic" sz="quarter" idx="10"/>
          </p:nvPr>
        </p:nvSpPr>
        <p:spPr>
          <a:xfrm>
            <a:off x="6434964" y="1422492"/>
            <a:ext cx="4445391" cy="2771336"/>
          </a:xfrm>
          <a:custGeom>
            <a:avLst/>
            <a:gdLst>
              <a:gd name="connsiteX0" fmla="*/ 27187 w 4445391"/>
              <a:gd name="connsiteY0" fmla="*/ 0 h 2771336"/>
              <a:gd name="connsiteX1" fmla="*/ 4418204 w 4445391"/>
              <a:gd name="connsiteY1" fmla="*/ 0 h 2771336"/>
              <a:gd name="connsiteX2" fmla="*/ 4445391 w 4445391"/>
              <a:gd name="connsiteY2" fmla="*/ 27187 h 2771336"/>
              <a:gd name="connsiteX3" fmla="*/ 4445391 w 4445391"/>
              <a:gd name="connsiteY3" fmla="*/ 2744149 h 2771336"/>
              <a:gd name="connsiteX4" fmla="*/ 4418204 w 4445391"/>
              <a:gd name="connsiteY4" fmla="*/ 2771336 h 2771336"/>
              <a:gd name="connsiteX5" fmla="*/ 27187 w 4445391"/>
              <a:gd name="connsiteY5" fmla="*/ 2771336 h 2771336"/>
              <a:gd name="connsiteX6" fmla="*/ 0 w 4445391"/>
              <a:gd name="connsiteY6" fmla="*/ 2744149 h 2771336"/>
              <a:gd name="connsiteX7" fmla="*/ 0 w 4445391"/>
              <a:gd name="connsiteY7" fmla="*/ 27187 h 2771336"/>
              <a:gd name="connsiteX8" fmla="*/ 27187 w 4445391"/>
              <a:gd name="connsiteY8" fmla="*/ 0 h 277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5391" h="2771336">
                <a:moveTo>
                  <a:pt x="27187" y="0"/>
                </a:moveTo>
                <a:lnTo>
                  <a:pt x="4418204" y="0"/>
                </a:lnTo>
                <a:cubicBezTo>
                  <a:pt x="4433219" y="0"/>
                  <a:pt x="4445391" y="12172"/>
                  <a:pt x="4445391" y="27187"/>
                </a:cubicBezTo>
                <a:lnTo>
                  <a:pt x="4445391" y="2744149"/>
                </a:lnTo>
                <a:cubicBezTo>
                  <a:pt x="4445391" y="2759164"/>
                  <a:pt x="4433219" y="2771336"/>
                  <a:pt x="4418204" y="2771336"/>
                </a:cubicBezTo>
                <a:lnTo>
                  <a:pt x="27187" y="2771336"/>
                </a:lnTo>
                <a:cubicBezTo>
                  <a:pt x="12172" y="2771336"/>
                  <a:pt x="0" y="2759164"/>
                  <a:pt x="0" y="2744149"/>
                </a:cubicBezTo>
                <a:lnTo>
                  <a:pt x="0" y="27187"/>
                </a:lnTo>
                <a:cubicBezTo>
                  <a:pt x="0" y="12172"/>
                  <a:pt x="12172" y="0"/>
                  <a:pt x="27187" y="0"/>
                </a:cubicBez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13052504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550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Lst>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africanadventure.co.ke/destinations/" TargetMode="External"/><Relationship Id="rId5" Type="http://schemas.openxmlformats.org/officeDocument/2006/relationships/hyperlink" Target="https://www.africanadventure.co.ke/about-us/" TargetMode="External"/><Relationship Id="rId4" Type="http://schemas.openxmlformats.org/officeDocument/2006/relationships/hyperlink" Target="https://www.africanadventure.co.k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CBE922-1B1B-0914-E599-D3D4B2A90F45}"/>
              </a:ext>
            </a:extLst>
          </p:cNvPr>
          <p:cNvSpPr/>
          <p:nvPr/>
        </p:nvSpPr>
        <p:spPr>
          <a:xfrm>
            <a:off x="-23313" y="3463755"/>
            <a:ext cx="12247590"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1" name="Picture Placeholder 10" descr="A group of flamingos standing in water&#10;&#10;AI-generated content may be incorrect.">
            <a:extLst>
              <a:ext uri="{FF2B5EF4-FFF2-40B4-BE49-F238E27FC236}">
                <a16:creationId xmlns:a16="http://schemas.microsoft.com/office/drawing/2014/main" id="{B1861E67-3E1B-5FF2-6A81-4BFA89800D3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131" r="10131"/>
          <a:stretch>
            <a:fillRect/>
          </a:stretch>
        </p:blipFill>
        <p:spPr>
          <a:xfrm>
            <a:off x="-7815" y="-243270"/>
            <a:ext cx="12213216" cy="6127261"/>
          </a:xfrm>
        </p:spPr>
      </p:pic>
      <p:sp>
        <p:nvSpPr>
          <p:cNvPr id="13" name="Rectangle 12">
            <a:extLst>
              <a:ext uri="{FF2B5EF4-FFF2-40B4-BE49-F238E27FC236}">
                <a16:creationId xmlns:a16="http://schemas.microsoft.com/office/drawing/2014/main" id="{C122B943-6DFB-8968-C554-DA8F7827EF18}"/>
              </a:ext>
            </a:extLst>
          </p:cNvPr>
          <p:cNvSpPr/>
          <p:nvPr/>
        </p:nvSpPr>
        <p:spPr>
          <a:xfrm>
            <a:off x="2492675" y="1979112"/>
            <a:ext cx="3044684" cy="4415424"/>
          </a:xfrm>
          <a:prstGeom prst="rect">
            <a:avLst/>
          </a:prstGeom>
          <a:solidFill>
            <a:schemeClr val="tx1">
              <a:lumMod val="85000"/>
              <a:lumOff val="1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grpSp>
        <p:nvGrpSpPr>
          <p:cNvPr id="29" name="Group 28">
            <a:extLst>
              <a:ext uri="{FF2B5EF4-FFF2-40B4-BE49-F238E27FC236}">
                <a16:creationId xmlns:a16="http://schemas.microsoft.com/office/drawing/2014/main" id="{FF779B78-1228-87FC-68E5-5EF16CD77DDF}"/>
              </a:ext>
            </a:extLst>
          </p:cNvPr>
          <p:cNvGrpSpPr/>
          <p:nvPr/>
        </p:nvGrpSpPr>
        <p:grpSpPr>
          <a:xfrm>
            <a:off x="5971974" y="6097392"/>
            <a:ext cx="5553319" cy="338554"/>
            <a:chOff x="6023537" y="5981158"/>
            <a:chExt cx="5553319" cy="338554"/>
          </a:xfrm>
        </p:grpSpPr>
        <p:sp>
          <p:nvSpPr>
            <p:cNvPr id="6" name="TextBox 5">
              <a:extLst>
                <a:ext uri="{FF2B5EF4-FFF2-40B4-BE49-F238E27FC236}">
                  <a16:creationId xmlns:a16="http://schemas.microsoft.com/office/drawing/2014/main" id="{2CC32F09-6C6E-3B9D-CDE7-158BEEB4BB0C}"/>
                </a:ext>
              </a:extLst>
            </p:cNvPr>
            <p:cNvSpPr txBox="1"/>
            <p:nvPr/>
          </p:nvSpPr>
          <p:spPr>
            <a:xfrm>
              <a:off x="6023537" y="5981158"/>
              <a:ext cx="1365337" cy="338554"/>
            </a:xfrm>
            <a:prstGeom prst="rect">
              <a:avLst/>
            </a:prstGeom>
            <a:noFill/>
          </p:spPr>
          <p:txBody>
            <a:bodyPr wrap="square" rtlCol="0">
              <a:spAutoFit/>
            </a:bodyPr>
            <a:lstStyle/>
            <a:p>
              <a:r>
                <a:rPr lang="es-ES_tradnl" sz="1600" dirty="0">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Hogar</a:t>
              </a:r>
              <a:endParaRPr lang="es-ES_tradnl"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hlinkClick r:id="rId5"/>
              <a:extLst>
                <a:ext uri="{FF2B5EF4-FFF2-40B4-BE49-F238E27FC236}">
                  <a16:creationId xmlns:a16="http://schemas.microsoft.com/office/drawing/2014/main" id="{D8753218-9B1E-8EA7-1F32-429278637EBC}"/>
                </a:ext>
              </a:extLst>
            </p:cNvPr>
            <p:cNvSpPr txBox="1"/>
            <p:nvPr/>
          </p:nvSpPr>
          <p:spPr>
            <a:xfrm>
              <a:off x="8088541" y="5981158"/>
              <a:ext cx="1365337" cy="338554"/>
            </a:xfrm>
            <a:prstGeom prst="rect">
              <a:avLst/>
            </a:prstGeom>
            <a:noFill/>
          </p:spPr>
          <p:txBody>
            <a:bodyPr wrap="square" rtlCol="0">
              <a:spAutoFit/>
            </a:bodyPr>
            <a:lstStyle/>
            <a:p>
              <a:r>
                <a:rPr lang="es-ES_tradnl" sz="1600" dirty="0">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Acerca de</a:t>
              </a:r>
              <a:endParaRPr lang="es-ES_tradnl"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0A1353A9-AEE3-2ADD-C214-D75F9E1F4AD0}"/>
                </a:ext>
              </a:extLst>
            </p:cNvPr>
            <p:cNvSpPr txBox="1"/>
            <p:nvPr/>
          </p:nvSpPr>
          <p:spPr>
            <a:xfrm>
              <a:off x="10120585" y="5981158"/>
              <a:ext cx="1456271" cy="338554"/>
            </a:xfrm>
            <a:prstGeom prst="rect">
              <a:avLst/>
            </a:prstGeom>
            <a:noFill/>
          </p:spPr>
          <p:txBody>
            <a:bodyPr wrap="square" rtlCol="0">
              <a:spAutoFit/>
            </a:bodyPr>
            <a:lstStyle/>
            <a:p>
              <a:r>
                <a:rPr lang="es-ES_tradnl" sz="1600" dirty="0">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Destinos</a:t>
              </a:r>
              <a:endParaRPr lang="es-ES_tradnl" sz="1600"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8" name="Rectangle 17">
            <a:extLst>
              <a:ext uri="{FF2B5EF4-FFF2-40B4-BE49-F238E27FC236}">
                <a16:creationId xmlns:a16="http://schemas.microsoft.com/office/drawing/2014/main" id="{E2ACC786-A91E-36A7-5306-0E0BEF05EEA1}"/>
              </a:ext>
            </a:extLst>
          </p:cNvPr>
          <p:cNvSpPr/>
          <p:nvPr/>
        </p:nvSpPr>
        <p:spPr>
          <a:xfrm flipH="1">
            <a:off x="2492675" y="1979112"/>
            <a:ext cx="3044684" cy="4415424"/>
          </a:xfrm>
          <a:prstGeom prst="rect">
            <a:avLst/>
          </a:prstGeom>
          <a:gradFill flip="none" rotWithShape="1">
            <a:gsLst>
              <a:gs pos="95000">
                <a:schemeClr val="accent1">
                  <a:lumMod val="75000"/>
                </a:schemeClr>
              </a:gs>
              <a:gs pos="0">
                <a:schemeClr val="accent1">
                  <a:alpha val="33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1" name="TextBox 20">
            <a:extLst>
              <a:ext uri="{FF2B5EF4-FFF2-40B4-BE49-F238E27FC236}">
                <a16:creationId xmlns:a16="http://schemas.microsoft.com/office/drawing/2014/main" id="{5A534196-45BD-D001-6DB0-87BC6FBC61C8}"/>
              </a:ext>
            </a:extLst>
          </p:cNvPr>
          <p:cNvSpPr txBox="1"/>
          <p:nvPr/>
        </p:nvSpPr>
        <p:spPr>
          <a:xfrm>
            <a:off x="3022967" y="2477331"/>
            <a:ext cx="1994510" cy="830997"/>
          </a:xfrm>
          <a:prstGeom prst="rect">
            <a:avLst/>
          </a:prstGeom>
          <a:noFill/>
        </p:spPr>
        <p:txBody>
          <a:bodyPr wrap="square">
            <a:spAutoFit/>
          </a:bodyPr>
          <a:lstStyle/>
          <a:p>
            <a:r>
              <a:rPr lang="es-ES_tradnl" sz="1600" b="1" i="0" dirty="0">
                <a:solidFill>
                  <a:schemeClr val="bg1"/>
                </a:solidFill>
                <a:effectLst/>
                <a:latin typeface="SF Pro Display" pitchFamily="2" charset="0"/>
                <a:ea typeface="SF Pro Display" pitchFamily="2" charset="0"/>
                <a:cs typeface="SF Pro Display" pitchFamily="2" charset="0"/>
              </a:rPr>
              <a:t>AFRICAN ADVENTURE SPECIALISTS</a:t>
            </a:r>
            <a:endParaRPr lang="es-ES_tradnl" sz="1600" b="1" dirty="0">
              <a:solidFill>
                <a:schemeClr val="bg1"/>
              </a:solidFill>
              <a:latin typeface="SF Pro Display" pitchFamily="2" charset="0"/>
              <a:ea typeface="SF Pro Display" pitchFamily="2" charset="0"/>
              <a:cs typeface="SF Pro Display" pitchFamily="2" charset="0"/>
            </a:endParaRPr>
          </a:p>
        </p:txBody>
      </p:sp>
      <p:sp>
        <p:nvSpPr>
          <p:cNvPr id="23" name="TextBox 22">
            <a:extLst>
              <a:ext uri="{FF2B5EF4-FFF2-40B4-BE49-F238E27FC236}">
                <a16:creationId xmlns:a16="http://schemas.microsoft.com/office/drawing/2014/main" id="{30D7CFA4-2BB6-C0E2-8D91-E967E413504F}"/>
              </a:ext>
            </a:extLst>
          </p:cNvPr>
          <p:cNvSpPr txBox="1"/>
          <p:nvPr/>
        </p:nvSpPr>
        <p:spPr>
          <a:xfrm>
            <a:off x="3022967" y="3376259"/>
            <a:ext cx="2088715" cy="584775"/>
          </a:xfrm>
          <a:prstGeom prst="rect">
            <a:avLst/>
          </a:prstGeom>
          <a:noFill/>
        </p:spPr>
        <p:txBody>
          <a:bodyPr wrap="square">
            <a:spAutoFit/>
          </a:bodyPr>
          <a:lstStyle/>
          <a:p>
            <a:r>
              <a:rPr lang="es-ES_tradnl" sz="1600" b="1" dirty="0">
                <a:effectLst/>
                <a:latin typeface="Helvetica Neue" panose="02000503000000020004" pitchFamily="2" charset="0"/>
              </a:rPr>
              <a:t>Presentación de marketing de GSA</a:t>
            </a:r>
            <a:endParaRPr lang="es-ES_tradnl" sz="1600" dirty="0">
              <a:effectLst/>
              <a:latin typeface="Helvetica Neue" panose="02000503000000020004" pitchFamily="2" charset="0"/>
            </a:endParaRPr>
          </a:p>
        </p:txBody>
      </p:sp>
      <p:sp>
        <p:nvSpPr>
          <p:cNvPr id="25" name="TextBox 24">
            <a:extLst>
              <a:ext uri="{FF2B5EF4-FFF2-40B4-BE49-F238E27FC236}">
                <a16:creationId xmlns:a16="http://schemas.microsoft.com/office/drawing/2014/main" id="{A61B1AC7-5ADE-4062-BDC8-E2714ADA698F}"/>
              </a:ext>
            </a:extLst>
          </p:cNvPr>
          <p:cNvSpPr txBox="1"/>
          <p:nvPr/>
        </p:nvSpPr>
        <p:spPr>
          <a:xfrm>
            <a:off x="2970659" y="5276774"/>
            <a:ext cx="2084049" cy="307585"/>
          </a:xfrm>
          <a:prstGeom prst="rect">
            <a:avLst/>
          </a:prstGeom>
          <a:noFill/>
        </p:spPr>
        <p:txBody>
          <a:bodyPr wrap="square" rtlCol="0">
            <a:spAutoFit/>
          </a:bodyPr>
          <a:lstStyle/>
          <a:p>
            <a:pPr algn="just">
              <a:lnSpc>
                <a:spcPct val="150000"/>
              </a:lnSpc>
            </a:pPr>
            <a:r>
              <a:rPr lang="es-ES_tradnl" sz="1050" dirty="0">
                <a:solidFill>
                  <a:schemeClr val="bg1"/>
                </a:solidFill>
                <a:latin typeface="Work Sans" pitchFamily="2" charset="0"/>
                <a:ea typeface="Open Sans Light" panose="020B0606030504020204" pitchFamily="34" charset="0"/>
                <a:cs typeface="Open Sans Light" panose="020B0606030504020204" pitchFamily="34" charset="0"/>
              </a:rPr>
              <a:t>Reserva hoy</a:t>
            </a:r>
          </a:p>
        </p:txBody>
      </p:sp>
      <p:sp>
        <p:nvSpPr>
          <p:cNvPr id="28" name="Shape 2898">
            <a:extLst>
              <a:ext uri="{FF2B5EF4-FFF2-40B4-BE49-F238E27FC236}">
                <a16:creationId xmlns:a16="http://schemas.microsoft.com/office/drawing/2014/main" id="{0E6BD6B5-BBA7-2F3C-77C6-4C6703F56F7C}"/>
              </a:ext>
            </a:extLst>
          </p:cNvPr>
          <p:cNvSpPr/>
          <p:nvPr/>
        </p:nvSpPr>
        <p:spPr>
          <a:xfrm>
            <a:off x="4338557" y="5365203"/>
            <a:ext cx="367962" cy="183981"/>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0"/>
                  <a:pt x="16336" y="0"/>
                  <a:pt x="16200" y="0"/>
                </a:cubicBezTo>
                <a:cubicBezTo>
                  <a:pt x="15929" y="0"/>
                  <a:pt x="15709" y="439"/>
                  <a:pt x="15709" y="982"/>
                </a:cubicBezTo>
                <a:cubicBezTo>
                  <a:pt x="15709" y="1253"/>
                  <a:pt x="15764" y="1499"/>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7"/>
                  <a:pt x="15709" y="20618"/>
                </a:cubicBezTo>
                <a:cubicBezTo>
                  <a:pt x="15709" y="21161"/>
                  <a:pt x="15929" y="21600"/>
                  <a:pt x="16200" y="21600"/>
                </a:cubicBezTo>
                <a:cubicBezTo>
                  <a:pt x="16336" y="21600"/>
                  <a:pt x="16458" y="21491"/>
                  <a:pt x="16547" y="21312"/>
                </a:cubicBezTo>
                <a:lnTo>
                  <a:pt x="21456" y="11494"/>
                </a:lnTo>
                <a:cubicBezTo>
                  <a:pt x="21545" y="11317"/>
                  <a:pt x="21600" y="11071"/>
                  <a:pt x="21600" y="10800"/>
                </a:cubicBezTo>
                <a:cubicBezTo>
                  <a:pt x="21600" y="10529"/>
                  <a:pt x="21545" y="10284"/>
                  <a:pt x="21456" y="10106"/>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lang="es-ES_tradnl" sz="1125" dirty="0">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2" name="TextBox 1">
            <a:extLst>
              <a:ext uri="{FF2B5EF4-FFF2-40B4-BE49-F238E27FC236}">
                <a16:creationId xmlns:a16="http://schemas.microsoft.com/office/drawing/2014/main" id="{ABEA2A82-D522-C720-F79C-5C4C9BEC2EAA}"/>
              </a:ext>
            </a:extLst>
          </p:cNvPr>
          <p:cNvSpPr txBox="1"/>
          <p:nvPr/>
        </p:nvSpPr>
        <p:spPr>
          <a:xfrm rot="16200000">
            <a:off x="136695" y="2922288"/>
            <a:ext cx="2771614" cy="1492716"/>
          </a:xfrm>
          <a:prstGeom prst="rect">
            <a:avLst/>
          </a:prstGeom>
          <a:noFill/>
        </p:spPr>
        <p:txBody>
          <a:bodyPr wrap="square" rtlCol="0">
            <a:spAutoFit/>
          </a:bodyPr>
          <a:lstStyle/>
          <a:p>
            <a:r>
              <a:rPr lang="es-ES_tradnl" sz="91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a:t>
            </a:r>
            <a:r>
              <a:rPr lang="es-ES_tradnl" sz="9100" b="1"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rPr>
              <a:t>S</a:t>
            </a:r>
          </a:p>
        </p:txBody>
      </p:sp>
      <p:sp>
        <p:nvSpPr>
          <p:cNvPr id="20" name="TextBox 19">
            <a:extLst>
              <a:ext uri="{FF2B5EF4-FFF2-40B4-BE49-F238E27FC236}">
                <a16:creationId xmlns:a16="http://schemas.microsoft.com/office/drawing/2014/main" id="{991FA786-01FE-4379-93FE-5A7591497612}"/>
              </a:ext>
            </a:extLst>
          </p:cNvPr>
          <p:cNvSpPr txBox="1"/>
          <p:nvPr/>
        </p:nvSpPr>
        <p:spPr>
          <a:xfrm>
            <a:off x="9532828" y="4287547"/>
            <a:ext cx="1412310" cy="1323439"/>
          </a:xfrm>
          <a:prstGeom prst="rect">
            <a:avLst/>
          </a:prstGeom>
          <a:noFill/>
        </p:spPr>
        <p:txBody>
          <a:bodyPr wrap="square">
            <a:spAutoFit/>
          </a:bodyPr>
          <a:lstStyle/>
          <a:p>
            <a:pPr algn="r"/>
            <a:r>
              <a:rPr lang="es-ES_tradnl" sz="4000" b="1" i="0" dirty="0">
                <a:solidFill>
                  <a:schemeClr val="bg1">
                    <a:alpha val="17000"/>
                  </a:schemeClr>
                </a:solidFill>
                <a:effectLst/>
                <a:latin typeface="Inter" panose="02000503000000020004" pitchFamily="2" charset="0"/>
                <a:ea typeface="Inter" panose="02000503000000020004" pitchFamily="2" charset="0"/>
              </a:rPr>
              <a:t>20</a:t>
            </a:r>
          </a:p>
          <a:p>
            <a:pPr algn="r"/>
            <a:r>
              <a:rPr lang="es-ES_tradnl" sz="4000" b="1" dirty="0">
                <a:solidFill>
                  <a:schemeClr val="bg1">
                    <a:alpha val="17000"/>
                  </a:schemeClr>
                </a:solidFill>
                <a:latin typeface="Inter" panose="02000503000000020004" pitchFamily="2" charset="0"/>
                <a:ea typeface="Inter" panose="02000503000000020004" pitchFamily="2" charset="0"/>
              </a:rPr>
              <a:t>25</a:t>
            </a:r>
          </a:p>
        </p:txBody>
      </p:sp>
      <p:sp>
        <p:nvSpPr>
          <p:cNvPr id="3" name="TextBox 2">
            <a:extLst>
              <a:ext uri="{FF2B5EF4-FFF2-40B4-BE49-F238E27FC236}">
                <a16:creationId xmlns:a16="http://schemas.microsoft.com/office/drawing/2014/main" id="{175571FE-4107-1DDB-BF2A-C38EF1454FAB}"/>
              </a:ext>
            </a:extLst>
          </p:cNvPr>
          <p:cNvSpPr txBox="1"/>
          <p:nvPr/>
        </p:nvSpPr>
        <p:spPr>
          <a:xfrm>
            <a:off x="2970659" y="4086162"/>
            <a:ext cx="2265649" cy="584775"/>
          </a:xfrm>
          <a:prstGeom prst="rect">
            <a:avLst/>
          </a:prstGeom>
          <a:noFill/>
        </p:spPr>
        <p:txBody>
          <a:bodyPr wrap="square">
            <a:spAutoFit/>
          </a:bodyPr>
          <a:lstStyle/>
          <a:p>
            <a:r>
              <a:rPr lang="es-ES_tradnl" sz="1600" b="1" dirty="0">
                <a:latin typeface="Helvetica Neue" panose="02000503000000020004" pitchFamily="2" charset="0"/>
                <a:ea typeface="Helvetica Neue" panose="02000503000000020004" pitchFamily="2" charset="0"/>
                <a:cs typeface="Helvetica Neue" panose="02000503000000020004" pitchFamily="2" charset="0"/>
              </a:rPr>
              <a:t>La aventura africana continúa…</a:t>
            </a:r>
          </a:p>
        </p:txBody>
      </p:sp>
      <p:pic>
        <p:nvPicPr>
          <p:cNvPr id="14" name="Picture 13">
            <a:extLst>
              <a:ext uri="{FF2B5EF4-FFF2-40B4-BE49-F238E27FC236}">
                <a16:creationId xmlns:a16="http://schemas.microsoft.com/office/drawing/2014/main" id="{E4BAB351-6CA4-B68B-E7BD-75BF306954E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866578" y="0"/>
            <a:ext cx="2157119" cy="1083417"/>
          </a:xfrm>
          <a:prstGeom prst="rect">
            <a:avLst/>
          </a:prstGeom>
        </p:spPr>
      </p:pic>
    </p:spTree>
    <p:extLst>
      <p:ext uri="{BB962C8B-B14F-4D97-AF65-F5344CB8AC3E}">
        <p14:creationId xmlns:p14="http://schemas.microsoft.com/office/powerpoint/2010/main" val="425811231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7ABF263-D0BF-4A76-ADCE-6B31F6C3F514}"/>
              </a:ext>
            </a:extLst>
          </p:cNvPr>
          <p:cNvSpPr/>
          <p:nvPr/>
        </p:nvSpPr>
        <p:spPr>
          <a:xfrm>
            <a:off x="8677596" y="1848648"/>
            <a:ext cx="2529351" cy="2762756"/>
          </a:xfrm>
          <a:prstGeom prst="rect">
            <a:avLst/>
          </a:prstGeom>
          <a:solidFill>
            <a:schemeClr val="accent2"/>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19" name="Rectangle 18">
            <a:extLst>
              <a:ext uri="{FF2B5EF4-FFF2-40B4-BE49-F238E27FC236}">
                <a16:creationId xmlns:a16="http://schemas.microsoft.com/office/drawing/2014/main" id="{6BD2B440-1A92-4F52-9FFE-B8AF88C34C1F}"/>
              </a:ext>
            </a:extLst>
          </p:cNvPr>
          <p:cNvSpPr/>
          <p:nvPr/>
        </p:nvSpPr>
        <p:spPr>
          <a:xfrm>
            <a:off x="6197815" y="1848648"/>
            <a:ext cx="2529351" cy="2762756"/>
          </a:xfrm>
          <a:prstGeom prst="rect">
            <a:avLst/>
          </a:prstGeom>
          <a:solidFill>
            <a:schemeClr val="accent1"/>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1" name="Rectangle 20">
            <a:extLst>
              <a:ext uri="{FF2B5EF4-FFF2-40B4-BE49-F238E27FC236}">
                <a16:creationId xmlns:a16="http://schemas.microsoft.com/office/drawing/2014/main" id="{C39B0AD8-D49B-41FB-B72A-2444DD3EEFB8}"/>
              </a:ext>
            </a:extLst>
          </p:cNvPr>
          <p:cNvSpPr/>
          <p:nvPr/>
        </p:nvSpPr>
        <p:spPr>
          <a:xfrm>
            <a:off x="3718031" y="1848648"/>
            <a:ext cx="2529351" cy="2762756"/>
          </a:xfrm>
          <a:prstGeom prst="rect">
            <a:avLst/>
          </a:prstGeom>
          <a:solidFill>
            <a:schemeClr val="accent2"/>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4" name="Rectangle 23">
            <a:extLst>
              <a:ext uri="{FF2B5EF4-FFF2-40B4-BE49-F238E27FC236}">
                <a16:creationId xmlns:a16="http://schemas.microsoft.com/office/drawing/2014/main" id="{F790D1CB-B75A-4285-9C5A-2D357C3342EC}"/>
              </a:ext>
            </a:extLst>
          </p:cNvPr>
          <p:cNvSpPr/>
          <p:nvPr/>
        </p:nvSpPr>
        <p:spPr>
          <a:xfrm>
            <a:off x="1238250" y="1848648"/>
            <a:ext cx="2529351" cy="2762756"/>
          </a:xfrm>
          <a:prstGeom prst="rect">
            <a:avLst/>
          </a:prstGeom>
          <a:solidFill>
            <a:schemeClr val="accent1"/>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5" name="TextBox 34">
            <a:extLst>
              <a:ext uri="{FF2B5EF4-FFF2-40B4-BE49-F238E27FC236}">
                <a16:creationId xmlns:a16="http://schemas.microsoft.com/office/drawing/2014/main" id="{F557BA67-A2E3-4B94-9442-4B3C70D05D45}"/>
              </a:ext>
            </a:extLst>
          </p:cNvPr>
          <p:cNvSpPr txBox="1"/>
          <p:nvPr/>
        </p:nvSpPr>
        <p:spPr>
          <a:xfrm>
            <a:off x="1527313" y="2851725"/>
            <a:ext cx="2067893" cy="1600438"/>
          </a:xfrm>
          <a:prstGeom prst="rect">
            <a:avLst/>
          </a:prstGeom>
          <a:noFill/>
        </p:spPr>
        <p:txBody>
          <a:bodyPr wrap="square" rtlCol="0">
            <a:spAutoFit/>
          </a:bodyPr>
          <a:lstStyle/>
          <a:p>
            <a:r>
              <a:rPr lang="es-ES_tradnl" sz="1400" b="1" dirty="0">
                <a:effectLst/>
                <a:latin typeface="Helvetica Neue" panose="02000503000000020004" pitchFamily="2" charset="0"/>
              </a:rPr>
              <a:t>Safaris programados con itinerarios fijos</a:t>
            </a:r>
            <a:r>
              <a:rPr lang="es-ES_tradnl" sz="1400" dirty="0">
                <a:effectLst/>
                <a:latin typeface="Helvetica Neue" panose="02000503000000020004" pitchFamily="2" charset="0"/>
              </a:rPr>
              <a:t>, ideales para agentes que buscan disponibilidad constante y soluciones rentables.</a:t>
            </a:r>
          </a:p>
        </p:txBody>
      </p:sp>
      <p:sp>
        <p:nvSpPr>
          <p:cNvPr id="36" name="TextBox 35">
            <a:extLst>
              <a:ext uri="{FF2B5EF4-FFF2-40B4-BE49-F238E27FC236}">
                <a16:creationId xmlns:a16="http://schemas.microsoft.com/office/drawing/2014/main" id="{54441DF3-AA92-4764-9A68-67773120CBFA}"/>
              </a:ext>
            </a:extLst>
          </p:cNvPr>
          <p:cNvSpPr txBox="1"/>
          <p:nvPr/>
        </p:nvSpPr>
        <p:spPr>
          <a:xfrm>
            <a:off x="1552459" y="2271480"/>
            <a:ext cx="1814417" cy="584775"/>
          </a:xfrm>
          <a:prstGeom prst="rect">
            <a:avLst/>
          </a:prstGeom>
          <a:noFill/>
        </p:spPr>
        <p:txBody>
          <a:bodyPr wrap="square" rtlCol="0">
            <a:spAutoFit/>
          </a:bodyPr>
          <a:lstStyle/>
          <a:p>
            <a:pPr algn="ctr"/>
            <a:r>
              <a:rPr lang="es-ES_tradnl" sz="1600" b="1" dirty="0">
                <a:effectLst/>
                <a:latin typeface="Helvetica Neue" panose="02000503000000020004" pitchFamily="2" charset="0"/>
              </a:rPr>
              <a:t>Salidas Grupales Compartidas</a:t>
            </a:r>
            <a:endParaRPr lang="es-ES_tradnl" sz="16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
        <p:nvSpPr>
          <p:cNvPr id="18" name="Oval 17">
            <a:extLst>
              <a:ext uri="{FF2B5EF4-FFF2-40B4-BE49-F238E27FC236}">
                <a16:creationId xmlns:a16="http://schemas.microsoft.com/office/drawing/2014/main" id="{1068FFBD-6364-45CC-A6B7-35A0DE41125B}"/>
              </a:ext>
            </a:extLst>
          </p:cNvPr>
          <p:cNvSpPr/>
          <p:nvPr/>
        </p:nvSpPr>
        <p:spPr>
          <a:xfrm>
            <a:off x="8328990" y="1733235"/>
            <a:ext cx="790104" cy="790104"/>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a:solidFill>
                  <a:schemeClr val="bg1"/>
                </a:solidFill>
                <a:latin typeface="Work Sans" pitchFamily="2" charset="0"/>
                <a:ea typeface="Open Sans ExtraBold" panose="020B0606030504020204" pitchFamily="34" charset="0"/>
                <a:cs typeface="Open Sans ExtraBold" panose="020B0606030504020204" pitchFamily="34" charset="0"/>
              </a:rPr>
              <a:t>04</a:t>
            </a:r>
          </a:p>
        </p:txBody>
      </p:sp>
      <p:sp>
        <p:nvSpPr>
          <p:cNvPr id="20" name="Oval 19">
            <a:extLst>
              <a:ext uri="{FF2B5EF4-FFF2-40B4-BE49-F238E27FC236}">
                <a16:creationId xmlns:a16="http://schemas.microsoft.com/office/drawing/2014/main" id="{7E1E6F1F-8F50-4952-94D2-472F4A5EA467}"/>
              </a:ext>
            </a:extLst>
          </p:cNvPr>
          <p:cNvSpPr/>
          <p:nvPr/>
        </p:nvSpPr>
        <p:spPr>
          <a:xfrm>
            <a:off x="5849207" y="1733235"/>
            <a:ext cx="790104" cy="790104"/>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a:solidFill>
                  <a:schemeClr val="bg1"/>
                </a:solidFill>
                <a:latin typeface="Work Sans" pitchFamily="2" charset="0"/>
                <a:ea typeface="Open Sans ExtraBold" panose="020B0606030504020204" pitchFamily="34" charset="0"/>
                <a:cs typeface="Open Sans ExtraBold" panose="020B0606030504020204" pitchFamily="34" charset="0"/>
              </a:rPr>
              <a:t>03</a:t>
            </a:r>
          </a:p>
        </p:txBody>
      </p:sp>
      <p:sp>
        <p:nvSpPr>
          <p:cNvPr id="23" name="Oval 22">
            <a:extLst>
              <a:ext uri="{FF2B5EF4-FFF2-40B4-BE49-F238E27FC236}">
                <a16:creationId xmlns:a16="http://schemas.microsoft.com/office/drawing/2014/main" id="{5DE76F15-D139-45F9-80EE-E88BA7832410}"/>
              </a:ext>
            </a:extLst>
          </p:cNvPr>
          <p:cNvSpPr/>
          <p:nvPr/>
        </p:nvSpPr>
        <p:spPr>
          <a:xfrm>
            <a:off x="3369425" y="1733235"/>
            <a:ext cx="790104" cy="790104"/>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a:solidFill>
                  <a:schemeClr val="bg1"/>
                </a:solidFill>
                <a:latin typeface="Work Sans" pitchFamily="2" charset="0"/>
                <a:ea typeface="Open Sans ExtraBold" panose="020B0606030504020204" pitchFamily="34" charset="0"/>
                <a:cs typeface="Open Sans ExtraBold" panose="020B0606030504020204" pitchFamily="34" charset="0"/>
              </a:rPr>
              <a:t>02</a:t>
            </a:r>
          </a:p>
        </p:txBody>
      </p:sp>
      <p:sp>
        <p:nvSpPr>
          <p:cNvPr id="27" name="Oval 26">
            <a:extLst>
              <a:ext uri="{FF2B5EF4-FFF2-40B4-BE49-F238E27FC236}">
                <a16:creationId xmlns:a16="http://schemas.microsoft.com/office/drawing/2014/main" id="{834C1E09-29FF-4F96-8A09-D4F2F6D2F1F4}"/>
              </a:ext>
            </a:extLst>
          </p:cNvPr>
          <p:cNvSpPr/>
          <p:nvPr/>
        </p:nvSpPr>
        <p:spPr>
          <a:xfrm>
            <a:off x="885570" y="1733235"/>
            <a:ext cx="794178" cy="790104"/>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a:solidFill>
                  <a:schemeClr val="bg1"/>
                </a:solidFill>
                <a:latin typeface="Work Sans" pitchFamily="2" charset="0"/>
                <a:ea typeface="Open Sans ExtraBold" panose="020B0606030504020204" pitchFamily="34" charset="0"/>
                <a:cs typeface="Open Sans ExtraBold" panose="020B0606030504020204" pitchFamily="34" charset="0"/>
              </a:rPr>
              <a:t>01</a:t>
            </a:r>
          </a:p>
        </p:txBody>
      </p:sp>
      <p:sp>
        <p:nvSpPr>
          <p:cNvPr id="10" name="TextBox 9">
            <a:extLst>
              <a:ext uri="{FF2B5EF4-FFF2-40B4-BE49-F238E27FC236}">
                <a16:creationId xmlns:a16="http://schemas.microsoft.com/office/drawing/2014/main" id="{F1A3F2E1-BA31-0AA0-52C0-300DF258CA66}"/>
              </a:ext>
            </a:extLst>
          </p:cNvPr>
          <p:cNvSpPr txBox="1"/>
          <p:nvPr/>
        </p:nvSpPr>
        <p:spPr>
          <a:xfrm>
            <a:off x="1201180" y="623180"/>
            <a:ext cx="10080538" cy="584775"/>
          </a:xfrm>
          <a:prstGeom prst="rect">
            <a:avLst/>
          </a:prstGeom>
          <a:noFill/>
        </p:spPr>
        <p:txBody>
          <a:bodyPr wrap="square">
            <a:spAutoFit/>
          </a:bodyPr>
          <a:lstStyle/>
          <a:p>
            <a:pPr algn="ctr"/>
            <a:r>
              <a:rPr lang="es-ES_tradnl" sz="3200" b="1" dirty="0">
                <a:effectLst/>
                <a:latin typeface="Helvetica Neue" panose="02000503000000020004" pitchFamily="2" charset="0"/>
              </a:rPr>
              <a:t>Itinerarios Compartidos y Paquetes FIT Exclusivos</a:t>
            </a:r>
            <a:endParaRPr lang="es-ES_tradnl" sz="3200" dirty="0">
              <a:effectLst/>
              <a:latin typeface="Helvetica Neue" panose="02000503000000020004" pitchFamily="2" charset="0"/>
            </a:endParaRPr>
          </a:p>
        </p:txBody>
      </p:sp>
      <p:sp>
        <p:nvSpPr>
          <p:cNvPr id="11" name="TextBox 10">
            <a:extLst>
              <a:ext uri="{FF2B5EF4-FFF2-40B4-BE49-F238E27FC236}">
                <a16:creationId xmlns:a16="http://schemas.microsoft.com/office/drawing/2014/main" id="{869105E6-EE1E-FE46-CD22-099F8284D653}"/>
              </a:ext>
            </a:extLst>
          </p:cNvPr>
          <p:cNvSpPr txBox="1"/>
          <p:nvPr/>
        </p:nvSpPr>
        <p:spPr>
          <a:xfrm>
            <a:off x="2444863" y="1207955"/>
            <a:ext cx="8720051" cy="307777"/>
          </a:xfrm>
          <a:prstGeom prst="rect">
            <a:avLst/>
          </a:prstGeom>
          <a:noFill/>
        </p:spPr>
        <p:txBody>
          <a:bodyPr wrap="square">
            <a:spAutoFit/>
          </a:bodyPr>
          <a:lstStyle/>
          <a:p>
            <a:r>
              <a:rPr lang="es-ES_tradnl" sz="1400" dirty="0">
                <a:effectLst/>
                <a:latin typeface="Helvetica Neue" panose="02000503000000020004" pitchFamily="2" charset="0"/>
              </a:rPr>
              <a:t>Para optimizar </a:t>
            </a:r>
            <a:r>
              <a:rPr lang="es-ES_tradnl" sz="1400" b="1" dirty="0">
                <a:effectLst/>
                <a:latin typeface="Helvetica Neue" panose="02000503000000020004" pitchFamily="2" charset="0"/>
              </a:rPr>
              <a:t>el valor </a:t>
            </a:r>
            <a:r>
              <a:rPr lang="es-ES_tradnl" sz="1400" dirty="0">
                <a:effectLst/>
                <a:latin typeface="Helvetica Neue" panose="02000503000000020004" pitchFamily="2" charset="0"/>
              </a:rPr>
              <a:t>y la experiencia de nuestras cuentas estratégicas y socios GSA, ofrecemos:</a:t>
            </a:r>
          </a:p>
        </p:txBody>
      </p:sp>
      <p:sp>
        <p:nvSpPr>
          <p:cNvPr id="12" name="TextBox 11">
            <a:extLst>
              <a:ext uri="{FF2B5EF4-FFF2-40B4-BE49-F238E27FC236}">
                <a16:creationId xmlns:a16="http://schemas.microsoft.com/office/drawing/2014/main" id="{C0D7BED5-51FD-C2DD-A033-F89DB1CDCD8D}"/>
              </a:ext>
            </a:extLst>
          </p:cNvPr>
          <p:cNvSpPr txBox="1"/>
          <p:nvPr/>
        </p:nvSpPr>
        <p:spPr>
          <a:xfrm>
            <a:off x="1924486" y="4763219"/>
            <a:ext cx="8720051" cy="1384995"/>
          </a:xfrm>
          <a:prstGeom prst="rect">
            <a:avLst/>
          </a:prstGeom>
          <a:noFill/>
        </p:spPr>
        <p:txBody>
          <a:bodyPr wrap="square">
            <a:spAutoFit/>
          </a:bodyPr>
          <a:lstStyle/>
          <a:p>
            <a:pPr algn="ctr">
              <a:buNone/>
            </a:pPr>
            <a:r>
              <a:rPr lang="es-ES_tradnl" sz="1400" b="1" dirty="0">
                <a:effectLst/>
                <a:latin typeface="Helvetica Neue" panose="02000503000000020004" pitchFamily="2" charset="0"/>
              </a:rPr>
              <a:t>Nuestras alianzas estratég</a:t>
            </a:r>
            <a:r>
              <a:rPr lang="es-ES_tradnl" sz="1400" dirty="0">
                <a:effectLst/>
                <a:latin typeface="Helvetica Neue" panose="02000503000000020004" pitchFamily="2" charset="0"/>
              </a:rPr>
              <a:t>icas y </a:t>
            </a:r>
            <a:r>
              <a:rPr lang="es-ES_tradnl" sz="1400" b="1" dirty="0">
                <a:effectLst/>
                <a:latin typeface="Helvetica Neue" panose="02000503000000020004" pitchFamily="2" charset="0"/>
              </a:rPr>
              <a:t>nuestra profunda experiencia local </a:t>
            </a:r>
            <a:r>
              <a:rPr lang="es-ES_tradnl" sz="1400" dirty="0">
                <a:effectLst/>
                <a:latin typeface="Helvetica Neue" panose="02000503000000020004" pitchFamily="2" charset="0"/>
              </a:rPr>
              <a:t>garantizan que nuestros socios GSA y redes de agencias de viajes reciban </a:t>
            </a:r>
            <a:r>
              <a:rPr lang="es-ES_tradnl" sz="1400" b="1" dirty="0">
                <a:effectLst/>
                <a:latin typeface="Helvetica Neue" panose="02000503000000020004" pitchFamily="2" charset="0"/>
              </a:rPr>
              <a:t>precios competitivos</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logística optimizada </a:t>
            </a:r>
            <a:r>
              <a:rPr lang="es-ES_tradnl" sz="1400" dirty="0">
                <a:effectLst/>
                <a:latin typeface="Helvetica Neue" panose="02000503000000020004" pitchFamily="2" charset="0"/>
              </a:rPr>
              <a:t>y </a:t>
            </a:r>
            <a:r>
              <a:rPr lang="es-ES_tradnl" sz="1400" b="1" dirty="0">
                <a:effectLst/>
                <a:latin typeface="Helvetica Neue" panose="02000503000000020004" pitchFamily="2" charset="0"/>
              </a:rPr>
              <a:t>experiencias inigualables para los huéspedes en los principales destinos de África.</a:t>
            </a:r>
          </a:p>
          <a:p>
            <a:pPr algn="ctr">
              <a:buNone/>
            </a:pPr>
            <a:endParaRPr lang="es-ES_tradnl" sz="1400" dirty="0">
              <a:effectLst/>
              <a:latin typeface="Helvetica Neue" panose="02000503000000020004" pitchFamily="2" charset="0"/>
            </a:endParaRPr>
          </a:p>
          <a:p>
            <a:pPr algn="ctr">
              <a:buNone/>
            </a:pPr>
            <a:r>
              <a:rPr lang="es-ES_tradnl" sz="1400" b="1" dirty="0">
                <a:effectLst/>
                <a:latin typeface="Helvetica Neue" panose="02000503000000020004" pitchFamily="2" charset="0"/>
              </a:rPr>
              <a:t>¡Trabajemos juntos para llevar lo mejor de los safaris africanos a Latinoamérica y más allá!</a:t>
            </a:r>
          </a:p>
          <a:p>
            <a:pPr algn="ctr">
              <a:buNone/>
            </a:pPr>
            <a:endParaRPr lang="es-ES_tradnl" sz="1400" dirty="0">
              <a:effectLst/>
              <a:latin typeface="Helvetica Neue" panose="02000503000000020004" pitchFamily="2" charset="0"/>
            </a:endParaRPr>
          </a:p>
        </p:txBody>
      </p:sp>
      <p:sp>
        <p:nvSpPr>
          <p:cNvPr id="13" name="TextBox 12">
            <a:extLst>
              <a:ext uri="{FF2B5EF4-FFF2-40B4-BE49-F238E27FC236}">
                <a16:creationId xmlns:a16="http://schemas.microsoft.com/office/drawing/2014/main" id="{622AB2CB-D0CF-0B83-6779-321A105FFDE3}"/>
              </a:ext>
            </a:extLst>
          </p:cNvPr>
          <p:cNvSpPr txBox="1"/>
          <p:nvPr/>
        </p:nvSpPr>
        <p:spPr>
          <a:xfrm>
            <a:off x="4079320" y="2955067"/>
            <a:ext cx="2067893" cy="1169551"/>
          </a:xfrm>
          <a:prstGeom prst="rect">
            <a:avLst/>
          </a:prstGeom>
          <a:noFill/>
        </p:spPr>
        <p:txBody>
          <a:bodyPr wrap="square" rtlCol="0">
            <a:spAutoFit/>
          </a:bodyPr>
          <a:lstStyle/>
          <a:p>
            <a:r>
              <a:rPr lang="es-ES_tradnl" sz="1400" b="1" dirty="0">
                <a:solidFill>
                  <a:schemeClr val="bg1"/>
                </a:solidFill>
                <a:effectLst/>
                <a:latin typeface="Helvetica Neue" panose="02000503000000020004" pitchFamily="2" charset="0"/>
              </a:rPr>
              <a:t>Safaris privados de alta gama</a:t>
            </a:r>
            <a:r>
              <a:rPr lang="es-ES_tradnl" sz="1400" dirty="0">
                <a:solidFill>
                  <a:schemeClr val="bg1"/>
                </a:solidFill>
                <a:effectLst/>
                <a:latin typeface="Helvetica Neue" panose="02000503000000020004" pitchFamily="2" charset="0"/>
              </a:rPr>
              <a:t>, a medida, para viajeros exigentes que buscan flexibilidad y exclusividad.</a:t>
            </a:r>
          </a:p>
        </p:txBody>
      </p:sp>
      <p:sp>
        <p:nvSpPr>
          <p:cNvPr id="14" name="TextBox 13">
            <a:extLst>
              <a:ext uri="{FF2B5EF4-FFF2-40B4-BE49-F238E27FC236}">
                <a16:creationId xmlns:a16="http://schemas.microsoft.com/office/drawing/2014/main" id="{0F26DE5E-E9A1-83AF-E238-152FCBF7BE88}"/>
              </a:ext>
            </a:extLst>
          </p:cNvPr>
          <p:cNvSpPr txBox="1"/>
          <p:nvPr/>
        </p:nvSpPr>
        <p:spPr>
          <a:xfrm>
            <a:off x="4113108" y="2319133"/>
            <a:ext cx="1814417" cy="584775"/>
          </a:xfrm>
          <a:prstGeom prst="rect">
            <a:avLst/>
          </a:prstGeom>
          <a:noFill/>
        </p:spPr>
        <p:txBody>
          <a:bodyPr wrap="square" rtlCol="0">
            <a:spAutoFit/>
          </a:bodyPr>
          <a:lstStyle/>
          <a:p>
            <a:pPr algn="ctr"/>
            <a:r>
              <a:rPr lang="es-ES_tradnl" sz="1600" b="1" dirty="0">
                <a:solidFill>
                  <a:schemeClr val="bg1"/>
                </a:solidFill>
                <a:effectLst/>
                <a:latin typeface="Helvetica Neue" panose="02000503000000020004" pitchFamily="2" charset="0"/>
              </a:rPr>
              <a:t>Paquetes FIT Exclusivos</a:t>
            </a:r>
            <a:endParaRPr lang="es-ES_tradnl" sz="16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92A749FF-7351-8760-8AE0-146D10EA9D09}"/>
              </a:ext>
            </a:extLst>
          </p:cNvPr>
          <p:cNvSpPr txBox="1"/>
          <p:nvPr/>
        </p:nvSpPr>
        <p:spPr>
          <a:xfrm>
            <a:off x="6458932" y="2708846"/>
            <a:ext cx="2138253" cy="1169551"/>
          </a:xfrm>
          <a:prstGeom prst="rect">
            <a:avLst/>
          </a:prstGeom>
          <a:noFill/>
        </p:spPr>
        <p:txBody>
          <a:bodyPr wrap="square" rtlCol="0">
            <a:spAutoFit/>
          </a:bodyPr>
          <a:lstStyle/>
          <a:p>
            <a:r>
              <a:rPr lang="es-ES_tradnl" sz="1400" b="1" dirty="0">
                <a:effectLst/>
                <a:latin typeface="Helvetica Neue" panose="02000503000000020004" pitchFamily="2" charset="0"/>
              </a:rPr>
              <a:t>Combinando África Oriental y Meridional</a:t>
            </a:r>
            <a:r>
              <a:rPr lang="es-ES_tradnl" sz="1400" dirty="0">
                <a:effectLst/>
                <a:latin typeface="Helvetica Neue" panose="02000503000000020004" pitchFamily="2" charset="0"/>
              </a:rPr>
              <a:t>, ofreciendo experiencias de viaje transfronterizas sin interrupciones.</a:t>
            </a:r>
          </a:p>
        </p:txBody>
      </p:sp>
      <p:sp>
        <p:nvSpPr>
          <p:cNvPr id="16" name="TextBox 15">
            <a:extLst>
              <a:ext uri="{FF2B5EF4-FFF2-40B4-BE49-F238E27FC236}">
                <a16:creationId xmlns:a16="http://schemas.microsoft.com/office/drawing/2014/main" id="{4A8F4702-ADFB-D34D-B894-13260CFC95B1}"/>
              </a:ext>
            </a:extLst>
          </p:cNvPr>
          <p:cNvSpPr txBox="1"/>
          <p:nvPr/>
        </p:nvSpPr>
        <p:spPr>
          <a:xfrm>
            <a:off x="6497913" y="2370292"/>
            <a:ext cx="1814417" cy="338554"/>
          </a:xfrm>
          <a:prstGeom prst="rect">
            <a:avLst/>
          </a:prstGeom>
          <a:noFill/>
        </p:spPr>
        <p:txBody>
          <a:bodyPr wrap="square" rtlCol="0">
            <a:spAutoFit/>
          </a:bodyPr>
          <a:lstStyle/>
          <a:p>
            <a:pPr algn="ctr"/>
            <a:r>
              <a:rPr lang="es-ES_tradnl" sz="1600" b="1" dirty="0">
                <a:effectLst/>
                <a:latin typeface="Helvetica Neue" panose="02000503000000020004" pitchFamily="2" charset="0"/>
              </a:rPr>
              <a:t>Safaris </a:t>
            </a:r>
            <a:r>
              <a:rPr lang="es-ES_tradnl" sz="1600" b="1" dirty="0" err="1">
                <a:effectLst/>
                <a:latin typeface="Helvetica Neue" panose="02000503000000020004" pitchFamily="2" charset="0"/>
              </a:rPr>
              <a:t>Multipaís</a:t>
            </a:r>
            <a:endParaRPr lang="es-ES_tradnl" sz="16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
        <p:nvSpPr>
          <p:cNvPr id="22" name="TextBox 21">
            <a:extLst>
              <a:ext uri="{FF2B5EF4-FFF2-40B4-BE49-F238E27FC236}">
                <a16:creationId xmlns:a16="http://schemas.microsoft.com/office/drawing/2014/main" id="{AE0A4678-88D9-DD0E-DA0A-2AA8895FFE8A}"/>
              </a:ext>
            </a:extLst>
          </p:cNvPr>
          <p:cNvSpPr txBox="1"/>
          <p:nvPr/>
        </p:nvSpPr>
        <p:spPr>
          <a:xfrm>
            <a:off x="8962451" y="2921481"/>
            <a:ext cx="2318960" cy="1384995"/>
          </a:xfrm>
          <a:prstGeom prst="rect">
            <a:avLst/>
          </a:prstGeom>
          <a:noFill/>
        </p:spPr>
        <p:txBody>
          <a:bodyPr wrap="square" rtlCol="0">
            <a:spAutoFit/>
          </a:bodyPr>
          <a:lstStyle/>
          <a:p>
            <a:r>
              <a:rPr lang="es-ES_tradnl" sz="1400" b="1" dirty="0">
                <a:solidFill>
                  <a:schemeClr val="bg1"/>
                </a:solidFill>
                <a:effectLst/>
                <a:latin typeface="Helvetica Neue" panose="02000503000000020004" pitchFamily="2" charset="0"/>
              </a:rPr>
              <a:t>Tours fotográficos, inmersiones culturales, safaris de observación </a:t>
            </a:r>
            <a:r>
              <a:rPr lang="es-ES_tradnl" sz="1400" dirty="0">
                <a:solidFill>
                  <a:schemeClr val="bg1"/>
                </a:solidFill>
                <a:effectLst/>
                <a:latin typeface="Helvetica Neue" panose="02000503000000020004" pitchFamily="2" charset="0"/>
              </a:rPr>
              <a:t>de aves y experiencias centradas en la conservación.</a:t>
            </a:r>
          </a:p>
        </p:txBody>
      </p:sp>
      <p:sp>
        <p:nvSpPr>
          <p:cNvPr id="25" name="TextBox 24">
            <a:extLst>
              <a:ext uri="{FF2B5EF4-FFF2-40B4-BE49-F238E27FC236}">
                <a16:creationId xmlns:a16="http://schemas.microsoft.com/office/drawing/2014/main" id="{A160968A-DD71-51DA-F53B-1176894AF9B8}"/>
              </a:ext>
            </a:extLst>
          </p:cNvPr>
          <p:cNvSpPr txBox="1"/>
          <p:nvPr/>
        </p:nvSpPr>
        <p:spPr>
          <a:xfrm>
            <a:off x="9092432" y="2310822"/>
            <a:ext cx="1814417" cy="584775"/>
          </a:xfrm>
          <a:prstGeom prst="rect">
            <a:avLst/>
          </a:prstGeom>
          <a:noFill/>
        </p:spPr>
        <p:txBody>
          <a:bodyPr wrap="square" rtlCol="0">
            <a:spAutoFit/>
          </a:bodyPr>
          <a:lstStyle/>
          <a:p>
            <a:pPr algn="ctr"/>
            <a:r>
              <a:rPr lang="es-ES_tradnl" sz="1600" b="1" dirty="0">
                <a:solidFill>
                  <a:schemeClr val="bg1"/>
                </a:solidFill>
                <a:effectLst/>
                <a:latin typeface="Helvetica Neue" panose="02000503000000020004" pitchFamily="2" charset="0"/>
              </a:rPr>
              <a:t>Safaris de Interés Especial</a:t>
            </a:r>
            <a:endParaRPr lang="es-ES_tradnl" sz="16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17955420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5BDD513-27BE-FDF7-1F13-0F3543874895}"/>
              </a:ext>
            </a:extLst>
          </p:cNvPr>
          <p:cNvSpPr/>
          <p:nvPr/>
        </p:nvSpPr>
        <p:spPr>
          <a:xfrm>
            <a:off x="-67377" y="-38502"/>
            <a:ext cx="4932933" cy="6925377"/>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pic>
        <p:nvPicPr>
          <p:cNvPr id="25" name="Picture Placeholder 24">
            <a:extLst>
              <a:ext uri="{FF2B5EF4-FFF2-40B4-BE49-F238E27FC236}">
                <a16:creationId xmlns:a16="http://schemas.microsoft.com/office/drawing/2014/main" id="{F02C678A-8CD7-248C-AC81-A355D834191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513" b="2513"/>
          <a:stretch>
            <a:fillRect/>
          </a:stretch>
        </p:blipFill>
        <p:spPr>
          <a:xfrm>
            <a:off x="4958390" y="93829"/>
            <a:ext cx="3520321" cy="2228946"/>
          </a:xfrm>
        </p:spPr>
      </p:pic>
      <p:sp>
        <p:nvSpPr>
          <p:cNvPr id="10" name="TextBox 9">
            <a:extLst>
              <a:ext uri="{FF2B5EF4-FFF2-40B4-BE49-F238E27FC236}">
                <a16:creationId xmlns:a16="http://schemas.microsoft.com/office/drawing/2014/main" id="{4A70A016-D5BA-58C1-E879-120DF91544A7}"/>
              </a:ext>
            </a:extLst>
          </p:cNvPr>
          <p:cNvSpPr txBox="1"/>
          <p:nvPr/>
        </p:nvSpPr>
        <p:spPr>
          <a:xfrm>
            <a:off x="1" y="205602"/>
            <a:ext cx="4756926" cy="646331"/>
          </a:xfrm>
          <a:prstGeom prst="rect">
            <a:avLst/>
          </a:prstGeom>
          <a:noFill/>
        </p:spPr>
        <p:txBody>
          <a:bodyPr wrap="square">
            <a:spAutoFit/>
          </a:bodyPr>
          <a:lstStyle/>
          <a:p>
            <a:r>
              <a:rPr lang="es-ES_tradnl" b="1" dirty="0">
                <a:solidFill>
                  <a:schemeClr val="bg1"/>
                </a:solidFill>
                <a:latin typeface="Helvetica Neue" panose="02000503000000020004" pitchFamily="2" charset="0"/>
              </a:rPr>
              <a:t>3. </a:t>
            </a:r>
            <a:r>
              <a:rPr lang="es-ES_tradnl" b="1" dirty="0">
                <a:solidFill>
                  <a:schemeClr val="bg1"/>
                </a:solidFill>
                <a:effectLst/>
                <a:latin typeface="Helvetica Neue" panose="02000503000000020004" pitchFamily="2" charset="0"/>
              </a:rPr>
              <a:t>Vida Silvestre y Parques Nacionales: Una Perspectiva Latinoamericana</a:t>
            </a:r>
            <a:endParaRPr lang="es-ES_tradnl" dirty="0">
              <a:solidFill>
                <a:schemeClr val="bg1"/>
              </a:solidFill>
              <a:effectLst/>
              <a:latin typeface="Helvetica Neue" panose="02000503000000020004" pitchFamily="2" charset="0"/>
            </a:endParaRPr>
          </a:p>
        </p:txBody>
      </p:sp>
      <p:sp>
        <p:nvSpPr>
          <p:cNvPr id="13" name="TextBox 12">
            <a:extLst>
              <a:ext uri="{FF2B5EF4-FFF2-40B4-BE49-F238E27FC236}">
                <a16:creationId xmlns:a16="http://schemas.microsoft.com/office/drawing/2014/main" id="{D9B64E69-945A-C8C0-096E-6970BB0960E2}"/>
              </a:ext>
            </a:extLst>
          </p:cNvPr>
          <p:cNvSpPr txBox="1"/>
          <p:nvPr/>
        </p:nvSpPr>
        <p:spPr>
          <a:xfrm>
            <a:off x="110323" y="1096037"/>
            <a:ext cx="4623899" cy="5262979"/>
          </a:xfrm>
          <a:prstGeom prst="rect">
            <a:avLst/>
          </a:prstGeom>
          <a:noFill/>
        </p:spPr>
        <p:txBody>
          <a:bodyPr wrap="square" rtlCol="0">
            <a:spAutoFit/>
          </a:bodyPr>
          <a:lstStyle/>
          <a:p>
            <a:pPr>
              <a:buNone/>
            </a:pPr>
            <a:r>
              <a:rPr lang="es-ES_tradnl" sz="1200" dirty="0">
                <a:effectLst/>
                <a:latin typeface="Helvetica Neue" panose="02000503000000020004" pitchFamily="2" charset="0"/>
              </a:rPr>
              <a:t>África es una tierra de paisajes impresionantes y encuentros con la vida silvestre inigualables. En </a:t>
            </a:r>
            <a:r>
              <a:rPr lang="es-ES_tradnl" sz="1200" dirty="0" err="1">
                <a:effectLst/>
                <a:latin typeface="Helvetica Neue" panose="02000503000000020004" pitchFamily="2" charset="0"/>
              </a:rPr>
              <a:t>African</a:t>
            </a:r>
            <a:r>
              <a:rPr lang="es-ES_tradnl" sz="1200" dirty="0">
                <a:effectLst/>
                <a:latin typeface="Helvetica Neue" panose="02000503000000020004" pitchFamily="2" charset="0"/>
              </a:rPr>
              <a:t> Adventure </a:t>
            </a:r>
            <a:r>
              <a:rPr lang="es-ES_tradnl" sz="1200" dirty="0" err="1">
                <a:effectLst/>
                <a:latin typeface="Helvetica Neue" panose="02000503000000020004" pitchFamily="2" charset="0"/>
              </a:rPr>
              <a:t>Specialists</a:t>
            </a:r>
            <a:r>
              <a:rPr lang="es-ES_tradnl" sz="1200" dirty="0">
                <a:effectLst/>
                <a:latin typeface="Helvetica Neue" panose="02000503000000020004" pitchFamily="2" charset="0"/>
              </a:rPr>
              <a:t>, creamos safaris inmersivos que acercan a los viajeros a los espectáculos más emocionantes de la naturaleza. Nuestros itinerarios, diseñados por expertos, están dirigidos a los amantes de la vida silvestre de Latinoamérica que buscan experiencias de safari auténticas y de alta calidad en el corazón de África.</a:t>
            </a:r>
            <a:br>
              <a:rPr lang="es-ES_tradnl" sz="1200" dirty="0">
                <a:effectLst/>
                <a:latin typeface="Helvetica Neue" panose="02000503000000020004" pitchFamily="2" charset="0"/>
              </a:rPr>
            </a:br>
            <a:r>
              <a:rPr lang="es-ES_tradnl" sz="1200" dirty="0">
                <a:effectLst/>
                <a:latin typeface="Helvetica Neue" panose="02000503000000020004" pitchFamily="2" charset="0"/>
              </a:rPr>
              <a:t> </a:t>
            </a:r>
          </a:p>
          <a:p>
            <a:pPr>
              <a:buNone/>
            </a:pPr>
            <a:r>
              <a:rPr lang="es-ES_tradnl" sz="1200" b="1" dirty="0">
                <a:effectLst/>
                <a:latin typeface="Helvetica Neue" panose="02000503000000020004" pitchFamily="2" charset="0"/>
              </a:rPr>
              <a:t>Encuentros inolvidables con la fauna más emblemática de África</a:t>
            </a:r>
            <a:endParaRPr lang="es-ES_tradnl" sz="1200" dirty="0">
              <a:effectLst/>
              <a:latin typeface="Helvetica Neue" panose="02000503000000020004" pitchFamily="2" charset="0"/>
            </a:endParaRPr>
          </a:p>
          <a:p>
            <a:pPr marL="285750" indent="-285750">
              <a:buFont typeface="Wingdings" pitchFamily="2" charset="2"/>
              <a:buChar char="Ø"/>
            </a:pPr>
            <a:r>
              <a:rPr lang="es-ES_tradnl" sz="1200" b="1" dirty="0">
                <a:effectLst/>
                <a:latin typeface="Helvetica Neue" panose="02000503000000020004" pitchFamily="2" charset="0"/>
              </a:rPr>
              <a:t>Los Cinco Grandes en Masái Mara y el Serengueti</a:t>
            </a:r>
            <a:r>
              <a:rPr lang="es-ES_tradnl" sz="1200" b="1" dirty="0">
                <a:latin typeface="Helvetica Neue" panose="02000503000000020004" pitchFamily="2" charset="0"/>
              </a:rPr>
              <a:t>: </a:t>
            </a:r>
            <a:r>
              <a:rPr lang="es-ES_tradnl" sz="1200" dirty="0">
                <a:effectLst/>
                <a:latin typeface="Helvetica Neue" panose="02000503000000020004" pitchFamily="2" charset="0"/>
              </a:rPr>
              <a:t>Viva un safari de ensueño: siga el rastro de leones, elefantes, rinocerontes, leopardos y búfalos en las reservas naturales más famosas de África. Masái Mara (Kenia) y el Serengueti (Tanzania) ofrecen avistamiento de animales durante todo el año, con guías expertos que garantizan encuentros íntimos con la fauna en exclusivas reservas privadas y parques nacionales.</a:t>
            </a:r>
          </a:p>
          <a:p>
            <a:endParaRPr lang="es-ES_tradnl" sz="1200" dirty="0">
              <a:effectLst/>
              <a:latin typeface="Helvetica Neue" panose="02000503000000020004" pitchFamily="2" charset="0"/>
            </a:endParaRPr>
          </a:p>
          <a:p>
            <a:pPr marL="285750" indent="-285750">
              <a:buFont typeface="Wingdings" pitchFamily="2" charset="2"/>
              <a:buChar char="Ø"/>
            </a:pPr>
            <a:r>
              <a:rPr lang="es-ES_tradnl" sz="1200" b="1" dirty="0">
                <a:effectLst/>
                <a:latin typeface="Helvetica Neue" panose="02000503000000020004" pitchFamily="2" charset="0"/>
              </a:rPr>
              <a:t>La Gran Migración: Tras el mayor espectáculo del mundo</a:t>
            </a:r>
            <a:r>
              <a:rPr lang="es-ES_tradnl" sz="1200" b="1" dirty="0">
                <a:latin typeface="Helvetica Neue" panose="02000503000000020004" pitchFamily="2" charset="0"/>
              </a:rPr>
              <a:t>: </a:t>
            </a:r>
            <a:r>
              <a:rPr lang="es-ES_tradnl" sz="1200" dirty="0">
                <a:effectLst/>
                <a:latin typeface="Helvetica Neue" panose="02000503000000020004" pitchFamily="2" charset="0"/>
              </a:rPr>
              <a:t>Sea testigo de uno de los eventos naturales más impresionantes del mundo: la Gran Migración de Ñus. Millones de ñus, cebras y gacelas recorren el </a:t>
            </a:r>
            <a:r>
              <a:rPr lang="es-ES_tradnl" sz="1200" dirty="0" err="1">
                <a:effectLst/>
                <a:latin typeface="Helvetica Neue" panose="02000503000000020004" pitchFamily="2" charset="0"/>
              </a:rPr>
              <a:t>Serengeti</a:t>
            </a:r>
            <a:r>
              <a:rPr lang="es-ES_tradnl" sz="1200" dirty="0">
                <a:effectLst/>
                <a:latin typeface="Helvetica Neue" panose="02000503000000020004" pitchFamily="2" charset="0"/>
              </a:rPr>
              <a:t> y el Masái Mara, desafiando ríos infestados de cocodrilos y depredadores acechantes. Para una experiencia verdaderamente inmersiva, nuestros campamentos móviles de lujo se mueven con las manadas, garantizando que los viajeros estén siempre en el centro de la acción.</a:t>
            </a:r>
          </a:p>
        </p:txBody>
      </p:sp>
      <p:pic>
        <p:nvPicPr>
          <p:cNvPr id="27" name="Picture 26" descr="A cheetah lying in the grass&#10;&#10;AI-generated content may be incorrect.">
            <a:extLst>
              <a:ext uri="{FF2B5EF4-FFF2-40B4-BE49-F238E27FC236}">
                <a16:creationId xmlns:a16="http://schemas.microsoft.com/office/drawing/2014/main" id="{55C615BB-87A9-127D-A0A2-CD2AE936C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0206" y="90153"/>
            <a:ext cx="3515341" cy="2224122"/>
          </a:xfrm>
          <a:prstGeom prst="rect">
            <a:avLst/>
          </a:prstGeom>
        </p:spPr>
      </p:pic>
      <p:sp>
        <p:nvSpPr>
          <p:cNvPr id="14" name="Rectangle 13">
            <a:extLst>
              <a:ext uri="{FF2B5EF4-FFF2-40B4-BE49-F238E27FC236}">
                <a16:creationId xmlns:a16="http://schemas.microsoft.com/office/drawing/2014/main" id="{F0D3C937-FFD9-22DA-716D-CE8694C41AF4}"/>
              </a:ext>
            </a:extLst>
          </p:cNvPr>
          <p:cNvSpPr/>
          <p:nvPr/>
        </p:nvSpPr>
        <p:spPr>
          <a:xfrm>
            <a:off x="4945511" y="2393438"/>
            <a:ext cx="7160036" cy="4383612"/>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21" name="TextBox 20">
            <a:extLst>
              <a:ext uri="{FF2B5EF4-FFF2-40B4-BE49-F238E27FC236}">
                <a16:creationId xmlns:a16="http://schemas.microsoft.com/office/drawing/2014/main" id="{B3A63BAD-52A0-9CE2-072F-57E65F036C59}"/>
              </a:ext>
            </a:extLst>
          </p:cNvPr>
          <p:cNvSpPr txBox="1"/>
          <p:nvPr/>
        </p:nvSpPr>
        <p:spPr>
          <a:xfrm>
            <a:off x="5063966" y="2470803"/>
            <a:ext cx="7020240" cy="4154984"/>
          </a:xfrm>
          <a:prstGeom prst="rect">
            <a:avLst/>
          </a:prstGeom>
          <a:noFill/>
        </p:spPr>
        <p:txBody>
          <a:bodyPr wrap="square" rtlCol="0">
            <a:spAutoFit/>
          </a:bodyPr>
          <a:lstStyle/>
          <a:p>
            <a:pPr marL="285750" indent="-285750">
              <a:buFont typeface="Wingdings" pitchFamily="2" charset="2"/>
              <a:buChar char="Ø"/>
            </a:pPr>
            <a:r>
              <a:rPr lang="es-ES_tradnl" sz="1200" b="1" dirty="0">
                <a:effectLst/>
                <a:latin typeface="Helvetica Neue" panose="02000503000000020004" pitchFamily="2" charset="0"/>
              </a:rPr>
              <a:t>Interacciones de cerca con elefantes en </a:t>
            </a:r>
            <a:r>
              <a:rPr lang="es-ES_tradnl" sz="1200" b="1" dirty="0" err="1">
                <a:effectLst/>
                <a:latin typeface="Helvetica Neue" panose="02000503000000020004" pitchFamily="2" charset="0"/>
              </a:rPr>
              <a:t>Amboseli</a:t>
            </a:r>
            <a:r>
              <a:rPr lang="es-ES_tradnl" sz="1200" b="1" dirty="0">
                <a:effectLst/>
                <a:latin typeface="Helvetica Neue" panose="02000503000000020004" pitchFamily="2" charset="0"/>
              </a:rPr>
              <a:t> y </a:t>
            </a:r>
            <a:r>
              <a:rPr lang="es-ES_tradnl" sz="1200" b="1" dirty="0" err="1">
                <a:effectLst/>
                <a:latin typeface="Helvetica Neue" panose="02000503000000020004" pitchFamily="2" charset="0"/>
              </a:rPr>
              <a:t>Tarangire</a:t>
            </a:r>
            <a:r>
              <a:rPr lang="es-ES_tradnl" sz="1200" b="1" dirty="0">
                <a:latin typeface="Helvetica Neue" panose="02000503000000020004" pitchFamily="2" charset="0"/>
              </a:rPr>
              <a:t>: </a:t>
            </a:r>
            <a:r>
              <a:rPr lang="es-ES_tradnl" sz="1200" dirty="0">
                <a:effectLst/>
                <a:latin typeface="Helvetica Neue" panose="02000503000000020004" pitchFamily="2" charset="0"/>
              </a:rPr>
              <a:t>En los Parques Nacionales de </a:t>
            </a:r>
            <a:r>
              <a:rPr lang="es-ES_tradnl" sz="1200" dirty="0" err="1">
                <a:effectLst/>
                <a:latin typeface="Helvetica Neue" panose="02000503000000020004" pitchFamily="2" charset="0"/>
              </a:rPr>
              <a:t>Amboseli</a:t>
            </a:r>
            <a:r>
              <a:rPr lang="es-ES_tradnl" sz="1200" dirty="0">
                <a:effectLst/>
                <a:latin typeface="Helvetica Neue" panose="02000503000000020004" pitchFamily="2" charset="0"/>
              </a:rPr>
              <a:t> (Kenia) y </a:t>
            </a:r>
            <a:r>
              <a:rPr lang="es-ES_tradnl" sz="1200" dirty="0" err="1">
                <a:effectLst/>
                <a:latin typeface="Helvetica Neue" panose="02000503000000020004" pitchFamily="2" charset="0"/>
              </a:rPr>
              <a:t>Tarangire</a:t>
            </a:r>
            <a:r>
              <a:rPr lang="es-ES_tradnl" sz="1200" dirty="0">
                <a:effectLst/>
                <a:latin typeface="Helvetica Neue" panose="02000503000000020004" pitchFamily="2" charset="0"/>
              </a:rPr>
              <a:t> (Tanzania), los viajeros pueden maravillarse con grandes manadas de elefantes</a:t>
            </a:r>
            <a:r>
              <a:rPr lang="es-ES_tradnl" sz="1200" b="1" dirty="0">
                <a:effectLst/>
                <a:latin typeface="Helvetica Neue" panose="02000503000000020004" pitchFamily="2" charset="0"/>
              </a:rPr>
              <a:t> </a:t>
            </a:r>
            <a:r>
              <a:rPr lang="es-ES_tradnl" sz="1200" dirty="0">
                <a:effectLst/>
                <a:latin typeface="Helvetica Neue" panose="02000503000000020004" pitchFamily="2" charset="0"/>
              </a:rPr>
              <a:t>deambulando en un entorno impresionante. </a:t>
            </a:r>
            <a:r>
              <a:rPr lang="es-ES_tradnl" sz="1200" dirty="0" err="1">
                <a:effectLst/>
                <a:latin typeface="Helvetica Neue" panose="02000503000000020004" pitchFamily="2" charset="0"/>
              </a:rPr>
              <a:t>Amboseli</a:t>
            </a:r>
            <a:r>
              <a:rPr lang="es-ES_tradnl" sz="1200" dirty="0">
                <a:effectLst/>
                <a:latin typeface="Helvetica Neue" panose="02000503000000020004" pitchFamily="2" charset="0"/>
              </a:rPr>
              <a:t> ofrece vistas icónicas del Monte Kilimanjaro, mientras que </a:t>
            </a:r>
            <a:r>
              <a:rPr lang="es-ES_tradnl" sz="1200" dirty="0" err="1">
                <a:effectLst/>
                <a:latin typeface="Helvetica Neue" panose="02000503000000020004" pitchFamily="2" charset="0"/>
              </a:rPr>
              <a:t>Tarangire</a:t>
            </a:r>
            <a:r>
              <a:rPr lang="es-ES_tradnl" sz="1200" dirty="0">
                <a:effectLst/>
                <a:latin typeface="Helvetica Neue" panose="02000503000000020004" pitchFamily="2" charset="0"/>
              </a:rPr>
              <a:t> es famoso por sus enormes baobabs y su densa población de elefantes, lo que lo convierte en una visita obligada para los amantes de la vida silvestre. </a:t>
            </a:r>
          </a:p>
          <a:p>
            <a:endParaRPr lang="es-ES_tradnl" sz="1200" dirty="0">
              <a:effectLst/>
              <a:latin typeface="Helvetica Neue" panose="02000503000000020004" pitchFamily="2" charset="0"/>
            </a:endParaRPr>
          </a:p>
          <a:p>
            <a:pPr marL="285750" indent="-285750">
              <a:buFont typeface="Wingdings" pitchFamily="2" charset="2"/>
              <a:buChar char="Ø"/>
            </a:pPr>
            <a:r>
              <a:rPr lang="es-ES_tradnl" sz="1200" b="1" dirty="0">
                <a:effectLst/>
                <a:latin typeface="Helvetica Neue" panose="02000503000000020004" pitchFamily="2" charset="0"/>
              </a:rPr>
              <a:t>Experiencias de conservación de rinocerontes en </a:t>
            </a:r>
            <a:r>
              <a:rPr lang="es-ES_tradnl" sz="1200" b="1" dirty="0" err="1">
                <a:effectLst/>
                <a:latin typeface="Helvetica Neue" panose="02000503000000020004" pitchFamily="2" charset="0"/>
              </a:rPr>
              <a:t>Ol</a:t>
            </a:r>
            <a:r>
              <a:rPr lang="es-ES_tradnl" sz="1200" b="1" dirty="0">
                <a:effectLst/>
                <a:latin typeface="Helvetica Neue" panose="02000503000000020004" pitchFamily="2" charset="0"/>
              </a:rPr>
              <a:t> </a:t>
            </a:r>
            <a:r>
              <a:rPr lang="es-ES_tradnl" sz="1200" b="1" dirty="0" err="1">
                <a:effectLst/>
                <a:latin typeface="Helvetica Neue" panose="02000503000000020004" pitchFamily="2" charset="0"/>
              </a:rPr>
              <a:t>Pejeta</a:t>
            </a:r>
            <a:r>
              <a:rPr lang="es-ES_tradnl" sz="1200" b="1" dirty="0">
                <a:effectLst/>
                <a:latin typeface="Helvetica Neue" panose="02000503000000020004" pitchFamily="2" charset="0"/>
              </a:rPr>
              <a:t> y </a:t>
            </a:r>
            <a:r>
              <a:rPr lang="es-ES_tradnl" sz="1200" b="1" dirty="0" err="1">
                <a:effectLst/>
                <a:latin typeface="Helvetica Neue" panose="02000503000000020004" pitchFamily="2" charset="0"/>
              </a:rPr>
              <a:t>Lewa</a:t>
            </a:r>
            <a:r>
              <a:rPr lang="es-ES_tradnl" sz="1200" b="1" dirty="0">
                <a:latin typeface="Helvetica Neue" panose="02000503000000020004" pitchFamily="2" charset="0"/>
              </a:rPr>
              <a:t>: </a:t>
            </a:r>
            <a:r>
              <a:rPr lang="es-ES_tradnl" sz="1200" dirty="0">
                <a:effectLst/>
                <a:latin typeface="Helvetica Neue" panose="02000503000000020004" pitchFamily="2" charset="0"/>
              </a:rPr>
              <a:t>Las poblaciones de rinocerontes en África se han visto gravemente amenazadas, pero </a:t>
            </a:r>
            <a:r>
              <a:rPr lang="es-ES_tradnl" sz="1200" dirty="0" err="1">
                <a:effectLst/>
                <a:latin typeface="Helvetica Neue" panose="02000503000000020004" pitchFamily="2" charset="0"/>
              </a:rPr>
              <a:t>Ol</a:t>
            </a:r>
            <a:r>
              <a:rPr lang="es-ES_tradnl" sz="1200" dirty="0">
                <a:effectLst/>
                <a:latin typeface="Helvetica Neue" panose="02000503000000020004" pitchFamily="2" charset="0"/>
              </a:rPr>
              <a:t> </a:t>
            </a:r>
            <a:r>
              <a:rPr lang="es-ES_tradnl" sz="1200" dirty="0" err="1">
                <a:effectLst/>
                <a:latin typeface="Helvetica Neue" panose="02000503000000020004" pitchFamily="2" charset="0"/>
              </a:rPr>
              <a:t>Pejeta</a:t>
            </a:r>
            <a:r>
              <a:rPr lang="es-ES_tradnl" sz="1200" dirty="0">
                <a:effectLst/>
                <a:latin typeface="Helvetica Neue" panose="02000503000000020004" pitchFamily="2" charset="0"/>
              </a:rPr>
              <a:t> </a:t>
            </a:r>
            <a:r>
              <a:rPr lang="es-ES_tradnl" sz="1200" dirty="0" err="1">
                <a:effectLst/>
                <a:latin typeface="Helvetica Neue" panose="02000503000000020004" pitchFamily="2" charset="0"/>
              </a:rPr>
              <a:t>Conservancy</a:t>
            </a:r>
            <a:r>
              <a:rPr lang="es-ES_tradnl" sz="1200" dirty="0">
                <a:effectLst/>
                <a:latin typeface="Helvetica Neue" panose="02000503000000020004" pitchFamily="2" charset="0"/>
              </a:rPr>
              <a:t> y </a:t>
            </a:r>
            <a:r>
              <a:rPr lang="es-ES_tradnl" sz="1200" dirty="0" err="1">
                <a:effectLst/>
                <a:latin typeface="Helvetica Neue" panose="02000503000000020004" pitchFamily="2" charset="0"/>
              </a:rPr>
              <a:t>Lewa</a:t>
            </a:r>
            <a:r>
              <a:rPr lang="es-ES_tradnl" sz="1200" dirty="0">
                <a:effectLst/>
                <a:latin typeface="Helvetica Neue" panose="02000503000000020004" pitchFamily="2" charset="0"/>
              </a:rPr>
              <a:t> </a:t>
            </a:r>
            <a:r>
              <a:rPr lang="es-ES_tradnl" sz="1200" dirty="0" err="1">
                <a:effectLst/>
                <a:latin typeface="Helvetica Neue" panose="02000503000000020004" pitchFamily="2" charset="0"/>
              </a:rPr>
              <a:t>Wildlife</a:t>
            </a:r>
            <a:r>
              <a:rPr lang="es-ES_tradnl" sz="1200" dirty="0">
                <a:effectLst/>
                <a:latin typeface="Helvetica Neue" panose="02000503000000020004" pitchFamily="2" charset="0"/>
              </a:rPr>
              <a:t> </a:t>
            </a:r>
            <a:r>
              <a:rPr lang="es-ES_tradnl" sz="1200" dirty="0" err="1">
                <a:effectLst/>
                <a:latin typeface="Helvetica Neue" panose="02000503000000020004" pitchFamily="2" charset="0"/>
              </a:rPr>
              <a:t>Conservancy</a:t>
            </a:r>
            <a:r>
              <a:rPr lang="es-ES_tradnl" sz="1200" dirty="0">
                <a:effectLst/>
                <a:latin typeface="Helvetica Neue" panose="02000503000000020004" pitchFamily="2" charset="0"/>
              </a:rPr>
              <a:t>, en Kenia, están a la vanguardia de los esfuerzos contra la caza furtiva y de los casos de éxito en materia de conservación. Los visitantes pueden rastrear rinocerontes blancos y negros en peligro de extinción, conocer a conservacionistas comprometidos y aprender sobre los innovadores esfuerzos para salvar a la especie de la extinción.</a:t>
            </a:r>
          </a:p>
          <a:p>
            <a:endParaRPr lang="es-ES_tradnl" sz="1200" dirty="0">
              <a:effectLst/>
              <a:latin typeface="Helvetica Neue" panose="02000503000000020004" pitchFamily="2" charset="0"/>
            </a:endParaRPr>
          </a:p>
          <a:p>
            <a:pPr marL="285750" indent="-285750">
              <a:buFont typeface="Wingdings" pitchFamily="2" charset="2"/>
              <a:buChar char="Ø"/>
            </a:pPr>
            <a:r>
              <a:rPr lang="es-ES_tradnl" sz="1200" b="1" dirty="0">
                <a:effectLst/>
                <a:latin typeface="Helvetica Neue" panose="02000503000000020004" pitchFamily="2" charset="0"/>
              </a:rPr>
              <a:t>Encuentros con gorilas y chimpancés en Uganda y Ruanda</a:t>
            </a:r>
            <a:r>
              <a:rPr lang="es-ES_tradnl" sz="1200" b="1" dirty="0">
                <a:latin typeface="Helvetica Neue" panose="02000503000000020004" pitchFamily="2" charset="0"/>
              </a:rPr>
              <a:t>: </a:t>
            </a:r>
            <a:r>
              <a:rPr lang="es-ES_tradnl" sz="1200" dirty="0">
                <a:effectLst/>
                <a:latin typeface="Helvetica Neue" panose="02000503000000020004" pitchFamily="2" charset="0"/>
              </a:rPr>
              <a:t>Para vivir aventuras únicas con primates, Uganda y Ruanda ofrecen excursiones inolvidables para ver gorilas de montaña y chimpancés en su hábitat natural. En el Parque Nacional del Bosque Impenetrable y los Volcanes de </a:t>
            </a:r>
            <a:r>
              <a:rPr lang="es-ES_tradnl" sz="1200" dirty="0" err="1">
                <a:effectLst/>
                <a:latin typeface="Helvetica Neue" panose="02000503000000020004" pitchFamily="2" charset="0"/>
              </a:rPr>
              <a:t>Bwindi</a:t>
            </a:r>
            <a:r>
              <a:rPr lang="es-ES_tradnl" sz="1200" dirty="0">
                <a:effectLst/>
                <a:latin typeface="Helvetica Neue" panose="02000503000000020004" pitchFamily="2" charset="0"/>
              </a:rPr>
              <a:t>, los viajeros pueden caminar por bosques húmedos y pasar una hora mágica con familias de gorilas en peligro de extinción. El Bosque de </a:t>
            </a:r>
            <a:r>
              <a:rPr lang="es-ES_tradnl" sz="1200" dirty="0" err="1">
                <a:effectLst/>
                <a:latin typeface="Helvetica Neue" panose="02000503000000020004" pitchFamily="2" charset="0"/>
              </a:rPr>
              <a:t>Kibale</a:t>
            </a:r>
            <a:r>
              <a:rPr lang="es-ES_tradnl" sz="1200" dirty="0">
                <a:effectLst/>
                <a:latin typeface="Helvetica Neue" panose="02000503000000020004" pitchFamily="2" charset="0"/>
              </a:rPr>
              <a:t> y el Parque Nacional de </a:t>
            </a:r>
            <a:r>
              <a:rPr lang="es-ES_tradnl" sz="1200" dirty="0" err="1">
                <a:effectLst/>
                <a:latin typeface="Helvetica Neue" panose="02000503000000020004" pitchFamily="2" charset="0"/>
              </a:rPr>
              <a:t>Nyungwe</a:t>
            </a:r>
            <a:r>
              <a:rPr lang="es-ES_tradnl" sz="1200" dirty="0">
                <a:effectLst/>
                <a:latin typeface="Helvetica Neue" panose="02000503000000020004" pitchFamily="2" charset="0"/>
              </a:rPr>
              <a:t> ofrecen excursiones igualmente emocionantes con chimpancés, donde los visitantes podrán observar su extraordinaria inteligencia y comportamiento social.</a:t>
            </a:r>
          </a:p>
        </p:txBody>
      </p:sp>
    </p:spTree>
    <p:extLst>
      <p:ext uri="{BB962C8B-B14F-4D97-AF65-F5344CB8AC3E}">
        <p14:creationId xmlns:p14="http://schemas.microsoft.com/office/powerpoint/2010/main" val="272479847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1C336A34-9953-15EC-861E-4990A946BFD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1392" b="11392"/>
          <a:stretch>
            <a:fillRect/>
          </a:stretch>
        </p:blipFill>
        <p:spPr>
          <a:xfrm>
            <a:off x="490538" y="0"/>
            <a:ext cx="4995862" cy="6858000"/>
          </a:xfrm>
        </p:spPr>
      </p:pic>
      <p:sp>
        <p:nvSpPr>
          <p:cNvPr id="11" name="Rectangle 10">
            <a:extLst>
              <a:ext uri="{FF2B5EF4-FFF2-40B4-BE49-F238E27FC236}">
                <a16:creationId xmlns:a16="http://schemas.microsoft.com/office/drawing/2014/main" id="{59C90E02-4148-BCAA-4F0B-92E2ADBA8822}"/>
              </a:ext>
            </a:extLst>
          </p:cNvPr>
          <p:cNvSpPr/>
          <p:nvPr/>
        </p:nvSpPr>
        <p:spPr>
          <a:xfrm flipH="1">
            <a:off x="0" y="0"/>
            <a:ext cx="501041" cy="6858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6" name="TextBox 15">
            <a:extLst>
              <a:ext uri="{FF2B5EF4-FFF2-40B4-BE49-F238E27FC236}">
                <a16:creationId xmlns:a16="http://schemas.microsoft.com/office/drawing/2014/main" id="{456F935F-0ECB-C9B5-D648-83E1BA228032}"/>
              </a:ext>
            </a:extLst>
          </p:cNvPr>
          <p:cNvSpPr txBox="1"/>
          <p:nvPr/>
        </p:nvSpPr>
        <p:spPr>
          <a:xfrm>
            <a:off x="5882640" y="2082223"/>
            <a:ext cx="5630779" cy="3970318"/>
          </a:xfrm>
          <a:prstGeom prst="rect">
            <a:avLst/>
          </a:prstGeom>
          <a:noFill/>
        </p:spPr>
        <p:txBody>
          <a:bodyPr wrap="square" rtlCol="0">
            <a:spAutoFit/>
          </a:bodyPr>
          <a:lstStyle/>
          <a:p>
            <a:pPr marL="171450" indent="-171450">
              <a:buFont typeface="Wingdings" pitchFamily="2" charset="2"/>
              <a:buChar char="Ø"/>
            </a:pPr>
            <a:r>
              <a:rPr lang="es-ES_tradnl" sz="1400" b="1" dirty="0">
                <a:effectLst/>
                <a:latin typeface="Helvetica Neue" panose="02000503000000020004" pitchFamily="2" charset="0"/>
              </a:rPr>
              <a:t>Similitudes culturales: </a:t>
            </a:r>
            <a:r>
              <a:rPr lang="es-ES_tradnl" sz="1400" dirty="0">
                <a:effectLst/>
                <a:latin typeface="Helvetica Neue" panose="02000503000000020004" pitchFamily="2" charset="0"/>
              </a:rPr>
              <a:t>la hospitalidad africana, las vibrantes tradiciones y la cálida interacción con la gente local son muy populares entre los viajeros latinoamericanos.</a:t>
            </a:r>
          </a:p>
          <a:p>
            <a:pPr marL="171450" indent="-171450">
              <a:buFont typeface="Wingdings" pitchFamily="2" charset="2"/>
              <a:buChar char="Ø"/>
            </a:pPr>
            <a:r>
              <a:rPr lang="es-ES_tradnl" sz="1400" b="1" dirty="0">
                <a:effectLst/>
                <a:latin typeface="Helvetica Neue" panose="02000503000000020004" pitchFamily="2" charset="0"/>
              </a:rPr>
              <a:t>Guías que hablan español y portugués: </a:t>
            </a:r>
            <a:r>
              <a:rPr lang="es-ES_tradnl" sz="1400" dirty="0">
                <a:effectLst/>
                <a:latin typeface="Helvetica Neue" panose="02000503000000020004" pitchFamily="2" charset="0"/>
              </a:rPr>
              <a:t>nuestros guías experimentados garantizan que el idioma nunca sea un obstáculo para vivir la magia de África.</a:t>
            </a:r>
          </a:p>
          <a:p>
            <a:pPr marL="171450" indent="-171450">
              <a:buFont typeface="Wingdings" pitchFamily="2" charset="2"/>
              <a:buChar char="Ø"/>
            </a:pPr>
            <a:r>
              <a:rPr lang="es-ES_tradnl" sz="1400" b="1" dirty="0">
                <a:effectLst/>
                <a:latin typeface="Helvetica Neue" panose="02000503000000020004" pitchFamily="2" charset="0"/>
              </a:rPr>
              <a:t>Experiencias de safari a medida: </a:t>
            </a:r>
            <a:r>
              <a:rPr lang="es-ES_tradnl" sz="1400" dirty="0">
                <a:effectLst/>
                <a:latin typeface="Helvetica Neue" panose="02000503000000020004" pitchFamily="2" charset="0"/>
              </a:rPr>
              <a:t>desde alojamientos de lujo hasta campamentos móviles de aventura, ofrecemos opciones que se adaptan a las preferencias latinoamericanas de autenticidad, exclusividad y aventura.</a:t>
            </a:r>
          </a:p>
          <a:p>
            <a:pPr marL="171450" indent="-171450">
              <a:buFont typeface="Wingdings" pitchFamily="2" charset="2"/>
              <a:buChar char="Ø"/>
            </a:pPr>
            <a:r>
              <a:rPr lang="es-ES_tradnl" sz="1400" b="1" dirty="0">
                <a:effectLst/>
                <a:latin typeface="Helvetica Neue" panose="02000503000000020004" pitchFamily="2" charset="0"/>
              </a:rPr>
              <a:t>Combinaciones perfectas: </a:t>
            </a:r>
            <a:r>
              <a:rPr lang="es-ES_tradnl" sz="1400" dirty="0">
                <a:effectLst/>
                <a:latin typeface="Helvetica Neue" panose="02000503000000020004" pitchFamily="2" charset="0"/>
              </a:rPr>
              <a:t>combine un safari con las exóticas playas de Zanzíbar, las cataratas Victoria o los viñedos de Sudáfrica, creando un itinerario diverso y equilibrado.</a:t>
            </a:r>
          </a:p>
          <a:p>
            <a:pPr marL="171450" indent="-171450">
              <a:buFont typeface="Wingdings" pitchFamily="2" charset="2"/>
              <a:buChar char="Ø"/>
            </a:pPr>
            <a:r>
              <a:rPr lang="es-ES_tradnl" sz="1400" b="1" dirty="0">
                <a:effectLst/>
                <a:latin typeface="Helvetica Neue" panose="02000503000000020004" pitchFamily="2" charset="0"/>
              </a:rPr>
              <a:t>Especialistas en aventuras africanas: </a:t>
            </a:r>
            <a:r>
              <a:rPr lang="es-ES_tradnl" sz="1400" dirty="0">
                <a:effectLst/>
                <a:latin typeface="Helvetica Neue" panose="02000503000000020004" pitchFamily="2" charset="0"/>
              </a:rPr>
              <a:t>¡dando vida a lo salvaje!</a:t>
            </a:r>
            <a:br>
              <a:rPr lang="es-ES_tradnl" sz="1400" dirty="0">
                <a:effectLst/>
                <a:latin typeface="Helvetica Neue" panose="02000503000000020004" pitchFamily="2" charset="0"/>
              </a:rPr>
            </a:br>
            <a:br>
              <a:rPr lang="es-ES_tradnl" sz="1400" dirty="0">
                <a:effectLst/>
                <a:latin typeface="Helvetica Neue" panose="02000503000000020004" pitchFamily="2" charset="0"/>
              </a:rPr>
            </a:br>
            <a:r>
              <a:rPr lang="es-ES_tradnl" sz="1400" dirty="0">
                <a:effectLst/>
                <a:latin typeface="Helvetica Neue" panose="02000503000000020004" pitchFamily="2" charset="0"/>
              </a:rPr>
              <a:t>Trabajemos juntos para presentar a los viajeros latinoamericanos la belleza indómita de África, su increíble fauna y sus inolvidables experiencias de safari.</a:t>
            </a:r>
          </a:p>
        </p:txBody>
      </p:sp>
      <p:sp>
        <p:nvSpPr>
          <p:cNvPr id="18" name="TextBox 17">
            <a:extLst>
              <a:ext uri="{FF2B5EF4-FFF2-40B4-BE49-F238E27FC236}">
                <a16:creationId xmlns:a16="http://schemas.microsoft.com/office/drawing/2014/main" id="{E647A875-90F3-529C-7A88-45A33734CB22}"/>
              </a:ext>
            </a:extLst>
          </p:cNvPr>
          <p:cNvSpPr txBox="1"/>
          <p:nvPr/>
        </p:nvSpPr>
        <p:spPr>
          <a:xfrm>
            <a:off x="5976938" y="857180"/>
            <a:ext cx="5536481" cy="1200329"/>
          </a:xfrm>
          <a:prstGeom prst="rect">
            <a:avLst/>
          </a:prstGeom>
          <a:noFill/>
        </p:spPr>
        <p:txBody>
          <a:bodyPr wrap="square">
            <a:spAutoFit/>
          </a:bodyPr>
          <a:lstStyle/>
          <a:p>
            <a:r>
              <a:rPr lang="es-ES_tradnl" sz="2400" b="1" dirty="0">
                <a:effectLst/>
                <a:latin typeface="Helvetica Neue" panose="02000503000000020004" pitchFamily="2" charset="0"/>
              </a:rPr>
              <a:t>Por qué a los viajeros latinoamericanos les encantarán estos safaris</a:t>
            </a:r>
            <a:endParaRPr lang="es-ES_tradnl" sz="2400" dirty="0">
              <a:effectLst/>
              <a:latin typeface="Helvetica Neue" panose="02000503000000020004" pitchFamily="2" charset="0"/>
            </a:endParaRPr>
          </a:p>
        </p:txBody>
      </p:sp>
    </p:spTree>
    <p:extLst>
      <p:ext uri="{BB962C8B-B14F-4D97-AF65-F5344CB8AC3E}">
        <p14:creationId xmlns:p14="http://schemas.microsoft.com/office/powerpoint/2010/main" val="140513089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D03AD-5064-F594-B595-83B7E52E9AD8}"/>
            </a:ext>
          </a:extLst>
        </p:cNvPr>
        <p:cNvGrpSpPr/>
        <p:nvPr/>
      </p:nvGrpSpPr>
      <p:grpSpPr>
        <a:xfrm>
          <a:off x="0" y="0"/>
          <a:ext cx="0" cy="0"/>
          <a:chOff x="0" y="0"/>
          <a:chExt cx="0" cy="0"/>
        </a:xfrm>
      </p:grpSpPr>
      <p:pic>
        <p:nvPicPr>
          <p:cNvPr id="15" name="Picture Placeholder 14" descr="A group of people standing next to a car&#10;&#10;AI-generated content may be incorrect.">
            <a:extLst>
              <a:ext uri="{FF2B5EF4-FFF2-40B4-BE49-F238E27FC236}">
                <a16:creationId xmlns:a16="http://schemas.microsoft.com/office/drawing/2014/main" id="{00E7A105-8FAA-C160-69ED-6C9F16E3ED7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385" r="13385"/>
          <a:stretch>
            <a:fillRect/>
          </a:stretch>
        </p:blipFill>
        <p:spPr/>
      </p:pic>
      <p:sp>
        <p:nvSpPr>
          <p:cNvPr id="11" name="Rectangle 10">
            <a:extLst>
              <a:ext uri="{FF2B5EF4-FFF2-40B4-BE49-F238E27FC236}">
                <a16:creationId xmlns:a16="http://schemas.microsoft.com/office/drawing/2014/main" id="{9925811E-650C-85EF-2903-32B34430E3A8}"/>
              </a:ext>
            </a:extLst>
          </p:cNvPr>
          <p:cNvSpPr/>
          <p:nvPr/>
        </p:nvSpPr>
        <p:spPr>
          <a:xfrm flipH="1">
            <a:off x="-1" y="3781168"/>
            <a:ext cx="6096000" cy="3076832"/>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519F45D5-9406-4D54-95AD-1FDF99907A62}"/>
              </a:ext>
            </a:extLst>
          </p:cNvPr>
          <p:cNvSpPr txBox="1"/>
          <p:nvPr/>
        </p:nvSpPr>
        <p:spPr>
          <a:xfrm>
            <a:off x="363144" y="4869389"/>
            <a:ext cx="5112892" cy="1200329"/>
          </a:xfrm>
          <a:prstGeom prst="rect">
            <a:avLst/>
          </a:prstGeom>
          <a:noFill/>
        </p:spPr>
        <p:txBody>
          <a:bodyPr wrap="square">
            <a:spAutoFit/>
          </a:bodyPr>
          <a:lstStyle/>
          <a:p>
            <a:r>
              <a:rPr lang="es-ES_tradnl" sz="2400" b="1" dirty="0">
                <a:effectLst/>
                <a:latin typeface="Helvetica Neue" panose="02000503000000020004" pitchFamily="2" charset="0"/>
              </a:rPr>
              <a:t>4. Estrategias y perspectivas de ventas exclusivas para el mercado latinoamericano.</a:t>
            </a:r>
            <a:endParaRPr lang="es-ES_tradnl" sz="2400" dirty="0">
              <a:effectLst/>
              <a:latin typeface="Helvetica Neue" panose="02000503000000020004" pitchFamily="2" charset="0"/>
            </a:endParaRPr>
          </a:p>
        </p:txBody>
      </p:sp>
      <p:sp>
        <p:nvSpPr>
          <p:cNvPr id="17" name="TextBox 16">
            <a:extLst>
              <a:ext uri="{FF2B5EF4-FFF2-40B4-BE49-F238E27FC236}">
                <a16:creationId xmlns:a16="http://schemas.microsoft.com/office/drawing/2014/main" id="{30B6208D-741E-5DF4-0ADC-63A58130AAC9}"/>
              </a:ext>
            </a:extLst>
          </p:cNvPr>
          <p:cNvSpPr txBox="1"/>
          <p:nvPr/>
        </p:nvSpPr>
        <p:spPr>
          <a:xfrm>
            <a:off x="363144" y="924729"/>
            <a:ext cx="5266057" cy="2246769"/>
          </a:xfrm>
          <a:prstGeom prst="rect">
            <a:avLst/>
          </a:prstGeom>
          <a:noFill/>
        </p:spPr>
        <p:txBody>
          <a:bodyPr wrap="square" rtlCol="0">
            <a:spAutoFit/>
          </a:bodyPr>
          <a:lstStyle/>
          <a:p>
            <a:r>
              <a:rPr lang="es-ES_tradnl" sz="1400" dirty="0">
                <a:effectLst/>
                <a:latin typeface="Helvetica Neue" panose="02000503000000020004" pitchFamily="2" charset="0"/>
              </a:rPr>
              <a:t>En </a:t>
            </a:r>
            <a:r>
              <a:rPr lang="es-ES_tradnl" sz="1400" dirty="0" err="1">
                <a:effectLst/>
                <a:latin typeface="Helvetica Neue" panose="02000503000000020004" pitchFamily="2" charset="0"/>
              </a:rPr>
              <a:t>African</a:t>
            </a:r>
            <a:r>
              <a:rPr lang="es-ES_tradnl" sz="1400" dirty="0">
                <a:effectLst/>
                <a:latin typeface="Helvetica Neue" panose="02000503000000020004" pitchFamily="2" charset="0"/>
              </a:rPr>
              <a:t> Adventure </a:t>
            </a:r>
            <a:r>
              <a:rPr lang="es-ES_tradnl" sz="1400" dirty="0" err="1">
                <a:effectLst/>
                <a:latin typeface="Helvetica Neue" panose="02000503000000020004" pitchFamily="2" charset="0"/>
              </a:rPr>
              <a:t>Specialists</a:t>
            </a:r>
            <a:r>
              <a:rPr lang="es-ES_tradnl" sz="1400" dirty="0">
                <a:effectLst/>
                <a:latin typeface="Helvetica Neue" panose="02000503000000020004" pitchFamily="2" charset="0"/>
              </a:rPr>
              <a:t>, nuestra sólida experiencia en el mercado latinoamericano (LATAM) nos ha permitido diseñar estrategias de ventas comprobadas que impulsan el éxito tanto para empresas B2B (agencias de viajes, operadores turísticos) como para clientes directos (B2C). </a:t>
            </a:r>
          </a:p>
          <a:p>
            <a:endParaRPr lang="es-ES_tradnl" sz="1400" dirty="0">
              <a:latin typeface="Helvetica Neue" panose="02000503000000020004" pitchFamily="2" charset="0"/>
            </a:endParaRPr>
          </a:p>
          <a:p>
            <a:r>
              <a:rPr lang="es-ES_tradnl" sz="1400" dirty="0">
                <a:effectLst/>
                <a:latin typeface="Helvetica Neue" panose="02000503000000020004" pitchFamily="2" charset="0"/>
              </a:rPr>
              <a:t>Comprender el comportamiento de viaje, las expectativas y los matices culturales únicos de los viajeros de LATAM nos permite posicionar nuestras experiencias de safari como atractivas, fluidas e inolvidables.</a:t>
            </a:r>
          </a:p>
        </p:txBody>
      </p:sp>
    </p:spTree>
    <p:extLst>
      <p:ext uri="{BB962C8B-B14F-4D97-AF65-F5344CB8AC3E}">
        <p14:creationId xmlns:p14="http://schemas.microsoft.com/office/powerpoint/2010/main" val="62315481"/>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Two lions lying in the grass&#10;&#10;AI-generated content may be incorrect.">
            <a:extLst>
              <a:ext uri="{FF2B5EF4-FFF2-40B4-BE49-F238E27FC236}">
                <a16:creationId xmlns:a16="http://schemas.microsoft.com/office/drawing/2014/main" id="{13B59DBE-8313-3547-3B1A-D35FB783EC4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935" b="14935"/>
          <a:stretch>
            <a:fillRect/>
          </a:stretch>
        </p:blipFill>
        <p:spPr>
          <a:xfrm>
            <a:off x="0" y="-61785"/>
            <a:ext cx="12192000" cy="3429000"/>
          </a:xfrm>
        </p:spPr>
      </p:pic>
      <p:sp>
        <p:nvSpPr>
          <p:cNvPr id="11" name="Rectangle 10">
            <a:extLst>
              <a:ext uri="{FF2B5EF4-FFF2-40B4-BE49-F238E27FC236}">
                <a16:creationId xmlns:a16="http://schemas.microsoft.com/office/drawing/2014/main" id="{903815DE-E7A3-BDBD-6124-D520697F05AB}"/>
              </a:ext>
            </a:extLst>
          </p:cNvPr>
          <p:cNvSpPr/>
          <p:nvPr/>
        </p:nvSpPr>
        <p:spPr>
          <a:xfrm flipH="1">
            <a:off x="0" y="3268359"/>
            <a:ext cx="2458998" cy="2584931"/>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2BC4A4CE-1EAB-D7B2-91E0-FF13D5FAB309}"/>
              </a:ext>
            </a:extLst>
          </p:cNvPr>
          <p:cNvSpPr txBox="1"/>
          <p:nvPr/>
        </p:nvSpPr>
        <p:spPr>
          <a:xfrm>
            <a:off x="195422" y="3845022"/>
            <a:ext cx="2152365" cy="1631216"/>
          </a:xfrm>
          <a:prstGeom prst="rect">
            <a:avLst/>
          </a:prstGeom>
          <a:noFill/>
        </p:spPr>
        <p:txBody>
          <a:bodyPr wrap="square">
            <a:spAutoFit/>
          </a:bodyPr>
          <a:lstStyle/>
          <a:p>
            <a:r>
              <a:rPr lang="es-ES_tradnl" sz="2000" b="1" dirty="0">
                <a:effectLst/>
                <a:latin typeface="Helvetica Neue" panose="02000503000000020004" pitchFamily="2" charset="0"/>
              </a:rPr>
              <a:t>Estrategias de ventas clave para el mercado latinoamericano</a:t>
            </a:r>
            <a:endParaRPr lang="es-ES_tradnl" sz="2000" dirty="0">
              <a:effectLst/>
              <a:latin typeface="Helvetica Neue" panose="02000503000000020004" pitchFamily="2" charset="0"/>
            </a:endParaRPr>
          </a:p>
        </p:txBody>
      </p:sp>
      <p:sp>
        <p:nvSpPr>
          <p:cNvPr id="16" name="TextBox 15">
            <a:extLst>
              <a:ext uri="{FF2B5EF4-FFF2-40B4-BE49-F238E27FC236}">
                <a16:creationId xmlns:a16="http://schemas.microsoft.com/office/drawing/2014/main" id="{67DB5298-3C4C-2317-8AA2-A30D382F1484}"/>
              </a:ext>
            </a:extLst>
          </p:cNvPr>
          <p:cNvSpPr txBox="1"/>
          <p:nvPr/>
        </p:nvSpPr>
        <p:spPr>
          <a:xfrm>
            <a:off x="2543206" y="3730097"/>
            <a:ext cx="9648794" cy="3108543"/>
          </a:xfrm>
          <a:prstGeom prst="rect">
            <a:avLst/>
          </a:prstGeom>
          <a:noFill/>
        </p:spPr>
        <p:txBody>
          <a:bodyPr wrap="square" rtlCol="0">
            <a:spAutoFit/>
          </a:bodyPr>
          <a:lstStyle/>
          <a:p>
            <a:pPr>
              <a:buNone/>
            </a:pPr>
            <a:r>
              <a:rPr lang="es-ES_tradnl" sz="1400" dirty="0">
                <a:effectLst/>
                <a:latin typeface="Helvetica Neue" panose="02000503000000020004" pitchFamily="2" charset="0"/>
              </a:rPr>
              <a:t>Los viajeros latinoamericanos tienen preferencias de viaje, expectativas de presupuesto y hábitos de reserva distintivos que requieren un enfoque personalizado:</a:t>
            </a:r>
          </a:p>
          <a:p>
            <a:pPr marL="285750" indent="-285750">
              <a:buFont typeface="Wingdings" pitchFamily="2" charset="2"/>
              <a:buChar char="v"/>
            </a:pPr>
            <a:r>
              <a:rPr lang="es-ES_tradnl" sz="1400" dirty="0">
                <a:effectLst/>
                <a:latin typeface="Helvetica Neue" panose="02000503000000020004" pitchFamily="2" charset="0"/>
              </a:rPr>
              <a:t>Decisiones de viaje emocionales: los viajeros de LATAM tienden a ser compradores muy emocionales, que toman decisiones basadas en la confianza, las referencias y la narración, más que en el precio.</a:t>
            </a:r>
          </a:p>
          <a:p>
            <a:pPr marL="285750" indent="-285750">
              <a:buFont typeface="Wingdings" pitchFamily="2" charset="2"/>
              <a:buChar char="v"/>
            </a:pPr>
            <a:r>
              <a:rPr lang="es-ES_tradnl" sz="1400" dirty="0">
                <a:effectLst/>
                <a:latin typeface="Helvetica Neue" panose="02000503000000020004" pitchFamily="2" charset="0"/>
              </a:rPr>
              <a:t>Conscientes del presupuesto, pero orientados a la experiencia: si bien buscan una buena relación calidad-precio, están dispuestos a pagar más por experiencias premium, únicas y personalizadas.</a:t>
            </a:r>
          </a:p>
          <a:p>
            <a:pPr marL="285750" indent="-285750">
              <a:buFont typeface="Wingdings" pitchFamily="2" charset="2"/>
              <a:buChar char="v"/>
            </a:pPr>
            <a:r>
              <a:rPr lang="es-ES_tradnl" sz="1400" dirty="0">
                <a:effectLst/>
                <a:latin typeface="Helvetica Neue" panose="02000503000000020004" pitchFamily="2" charset="0"/>
              </a:rPr>
              <a:t>Cultura de viajes en grupo: Muchos viajeros de Latinoamérica prefieren viajes familiares multigeneracionales, grupos privados pequeños o tours grupales guiados, por lo que es fundamental ofrecer precios flexibles para viajes en grupo y viajeros independientes (FIT).</a:t>
            </a:r>
          </a:p>
          <a:p>
            <a:pPr marL="285750" indent="-285750">
              <a:buFont typeface="Wingdings" pitchFamily="2" charset="2"/>
              <a:buChar char="v"/>
            </a:pPr>
            <a:r>
              <a:rPr lang="es-ES_tradnl" sz="1400" dirty="0">
                <a:effectLst/>
                <a:latin typeface="Helvetica Neue" panose="02000503000000020004" pitchFamily="2" charset="0"/>
              </a:rPr>
              <a:t>Patrones de reserva para viajes largos: Los clientes latinoamericanos suelen reservar con mucha antelación (entre 6 y 12 meses) para viajes importantes, pero también pueden tener solicitudes de última hora para ocasiones especiales.</a:t>
            </a:r>
          </a:p>
          <a:p>
            <a:pPr marL="285750" indent="-285750">
              <a:buFont typeface="Wingdings" pitchFamily="2" charset="2"/>
              <a:buChar char="v"/>
            </a:pPr>
            <a:r>
              <a:rPr lang="es-ES_tradnl" sz="1400" dirty="0">
                <a:effectLst/>
                <a:latin typeface="Helvetica Neue" panose="02000503000000020004" pitchFamily="2" charset="0"/>
              </a:rPr>
              <a:t>Destinos e itinerarios preferidos: La mayoría de los viajeros latinoamericanos optan por circuitos de safari en Kenia y Tanzania, con una alta demanda de extensiones a Zanzíbar, las Cataratas Victoria y Ciudad del Cabo.</a:t>
            </a:r>
          </a:p>
        </p:txBody>
      </p:sp>
      <p:sp>
        <p:nvSpPr>
          <p:cNvPr id="17" name="TextBox 16">
            <a:extLst>
              <a:ext uri="{FF2B5EF4-FFF2-40B4-BE49-F238E27FC236}">
                <a16:creationId xmlns:a16="http://schemas.microsoft.com/office/drawing/2014/main" id="{A92C1D37-6C09-A44E-97C2-53B7BAF2049B}"/>
              </a:ext>
            </a:extLst>
          </p:cNvPr>
          <p:cNvSpPr txBox="1"/>
          <p:nvPr/>
        </p:nvSpPr>
        <p:spPr>
          <a:xfrm>
            <a:off x="3056588" y="3427002"/>
            <a:ext cx="5280108" cy="338554"/>
          </a:xfrm>
          <a:prstGeom prst="rect">
            <a:avLst/>
          </a:prstGeom>
          <a:noFill/>
        </p:spPr>
        <p:txBody>
          <a:bodyPr wrap="square">
            <a:spAutoFit/>
          </a:bodyPr>
          <a:lstStyle/>
          <a:p>
            <a:r>
              <a:rPr lang="es-ES_tradnl" sz="1600" b="1" dirty="0">
                <a:solidFill>
                  <a:schemeClr val="accent2"/>
                </a:solidFill>
                <a:latin typeface="Work Sans" pitchFamily="2" charset="0"/>
              </a:rPr>
              <a:t>1. </a:t>
            </a:r>
            <a:r>
              <a:rPr lang="es-ES_tradnl" sz="1600" b="1" dirty="0">
                <a:solidFill>
                  <a:schemeClr val="accent2"/>
                </a:solidFill>
                <a:effectLst/>
                <a:latin typeface="Helvetica Neue" panose="02000503000000020004" pitchFamily="2" charset="0"/>
              </a:rPr>
              <a:t>Entendiendo al viajero latinoamericano</a:t>
            </a:r>
            <a:endParaRPr lang="es-ES_tradnl" sz="1600" dirty="0">
              <a:solidFill>
                <a:schemeClr val="accent2"/>
              </a:solidFill>
              <a:effectLst/>
              <a:latin typeface="Helvetica Neue" panose="02000503000000020004" pitchFamily="2" charset="0"/>
            </a:endParaRPr>
          </a:p>
        </p:txBody>
      </p:sp>
      <p:sp>
        <p:nvSpPr>
          <p:cNvPr id="20" name="Freeform 100">
            <a:extLst>
              <a:ext uri="{FF2B5EF4-FFF2-40B4-BE49-F238E27FC236}">
                <a16:creationId xmlns:a16="http://schemas.microsoft.com/office/drawing/2014/main" id="{2E31F2C2-04CA-E0CB-C725-EA22EF8CA435}"/>
              </a:ext>
            </a:extLst>
          </p:cNvPr>
          <p:cNvSpPr>
            <a:spLocks/>
          </p:cNvSpPr>
          <p:nvPr/>
        </p:nvSpPr>
        <p:spPr bwMode="auto">
          <a:xfrm>
            <a:off x="2631109" y="3403899"/>
            <a:ext cx="316595" cy="338555"/>
          </a:xfrm>
          <a:custGeom>
            <a:avLst/>
            <a:gdLst>
              <a:gd name="T0" fmla="*/ 2147483646 w 109"/>
              <a:gd name="T1" fmla="*/ 2147483646 h 116"/>
              <a:gd name="T2" fmla="*/ 2147483646 w 109"/>
              <a:gd name="T3" fmla="*/ 2147483646 h 116"/>
              <a:gd name="T4" fmla="*/ 2147483646 w 109"/>
              <a:gd name="T5" fmla="*/ 2147483646 h 116"/>
              <a:gd name="T6" fmla="*/ 2147483646 w 109"/>
              <a:gd name="T7" fmla="*/ 0 h 116"/>
              <a:gd name="T8" fmla="*/ 2147483646 w 109"/>
              <a:gd name="T9" fmla="*/ 2147483646 h 116"/>
              <a:gd name="T10" fmla="*/ 2147483646 w 109"/>
              <a:gd name="T11" fmla="*/ 2147483646 h 116"/>
              <a:gd name="T12" fmla="*/ 2147483646 w 109"/>
              <a:gd name="T13" fmla="*/ 2147483646 h 116"/>
              <a:gd name="T14" fmla="*/ 0 w 109"/>
              <a:gd name="T15" fmla="*/ 2147483646 h 116"/>
              <a:gd name="T16" fmla="*/ 0 w 109"/>
              <a:gd name="T17" fmla="*/ 2147483646 h 116"/>
              <a:gd name="T18" fmla="*/ 2147483646 w 109"/>
              <a:gd name="T19" fmla="*/ 2147483646 h 116"/>
              <a:gd name="T20" fmla="*/ 2147483646 w 109"/>
              <a:gd name="T21" fmla="*/ 2147483646 h 116"/>
              <a:gd name="T22" fmla="*/ 2147483646 w 109"/>
              <a:gd name="T23" fmla="*/ 2147483646 h 116"/>
              <a:gd name="T24" fmla="*/ 2147483646 w 109"/>
              <a:gd name="T25" fmla="*/ 2147483646 h 116"/>
              <a:gd name="T26" fmla="*/ 2147483646 w 109"/>
              <a:gd name="T27" fmla="*/ 2147483646 h 116"/>
              <a:gd name="T28" fmla="*/ 2147483646 w 109"/>
              <a:gd name="T29" fmla="*/ 2147483646 h 116"/>
              <a:gd name="T30" fmla="*/ 2147483646 w 109"/>
              <a:gd name="T31" fmla="*/ 2147483646 h 116"/>
              <a:gd name="T32" fmla="*/ 2147483646 w 109"/>
              <a:gd name="T33" fmla="*/ 2147483646 h 116"/>
              <a:gd name="T34" fmla="*/ 2147483646 w 109"/>
              <a:gd name="T35" fmla="*/ 2147483646 h 116"/>
              <a:gd name="T36" fmla="*/ 2147483646 w 109"/>
              <a:gd name="T37" fmla="*/ 2147483646 h 116"/>
              <a:gd name="T38" fmla="*/ 2147483646 w 109"/>
              <a:gd name="T39" fmla="*/ 2147483646 h 116"/>
              <a:gd name="T40" fmla="*/ 2147483646 w 109"/>
              <a:gd name="T41" fmla="*/ 2147483646 h 116"/>
              <a:gd name="T42" fmla="*/ 2147483646 w 109"/>
              <a:gd name="T43" fmla="*/ 2147483646 h 116"/>
              <a:gd name="T44" fmla="*/ 2147483646 w 109"/>
              <a:gd name="T45" fmla="*/ 2147483646 h 116"/>
              <a:gd name="T46" fmla="*/ 2147483646 w 109"/>
              <a:gd name="T47" fmla="*/ 2147483646 h 116"/>
              <a:gd name="T48" fmla="*/ 2147483646 w 109"/>
              <a:gd name="T49" fmla="*/ 2147483646 h 116"/>
              <a:gd name="T50" fmla="*/ 2147483646 w 109"/>
              <a:gd name="T51" fmla="*/ 2147483646 h 116"/>
              <a:gd name="T52" fmla="*/ 2147483646 w 109"/>
              <a:gd name="T53" fmla="*/ 2147483646 h 116"/>
              <a:gd name="T54" fmla="*/ 2147483646 w 109"/>
              <a:gd name="T55" fmla="*/ 2147483646 h 116"/>
              <a:gd name="T56" fmla="*/ 2147483646 w 109"/>
              <a:gd name="T57" fmla="*/ 2147483646 h 116"/>
              <a:gd name="T58" fmla="*/ 2147483646 w 109"/>
              <a:gd name="T59" fmla="*/ 2147483646 h 116"/>
              <a:gd name="T60" fmla="*/ 2147483646 w 109"/>
              <a:gd name="T61" fmla="*/ 2147483646 h 116"/>
              <a:gd name="T62" fmla="*/ 2147483646 w 109"/>
              <a:gd name="T63" fmla="*/ 2147483646 h 116"/>
              <a:gd name="T64" fmla="*/ 2147483646 w 109"/>
              <a:gd name="T65" fmla="*/ 2147483646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 h="116">
                <a:moveTo>
                  <a:pt x="108" y="72"/>
                </a:moveTo>
                <a:cubicBezTo>
                  <a:pt x="66" y="41"/>
                  <a:pt x="66" y="41"/>
                  <a:pt x="66" y="41"/>
                </a:cubicBezTo>
                <a:cubicBezTo>
                  <a:pt x="66" y="21"/>
                  <a:pt x="66" y="21"/>
                  <a:pt x="66" y="21"/>
                </a:cubicBezTo>
                <a:cubicBezTo>
                  <a:pt x="66" y="16"/>
                  <a:pt x="60" y="0"/>
                  <a:pt x="55" y="0"/>
                </a:cubicBezTo>
                <a:cubicBezTo>
                  <a:pt x="49" y="0"/>
                  <a:pt x="44" y="16"/>
                  <a:pt x="44" y="21"/>
                </a:cubicBezTo>
                <a:cubicBezTo>
                  <a:pt x="44" y="41"/>
                  <a:pt x="44" y="41"/>
                  <a:pt x="44" y="41"/>
                </a:cubicBezTo>
                <a:cubicBezTo>
                  <a:pt x="2" y="72"/>
                  <a:pt x="2" y="72"/>
                  <a:pt x="2" y="72"/>
                </a:cubicBezTo>
                <a:cubicBezTo>
                  <a:pt x="1" y="73"/>
                  <a:pt x="0" y="74"/>
                  <a:pt x="0" y="75"/>
                </a:cubicBezTo>
                <a:cubicBezTo>
                  <a:pt x="0" y="76"/>
                  <a:pt x="0" y="76"/>
                  <a:pt x="0" y="76"/>
                </a:cubicBezTo>
                <a:cubicBezTo>
                  <a:pt x="0" y="77"/>
                  <a:pt x="1" y="78"/>
                  <a:pt x="2" y="79"/>
                </a:cubicBezTo>
                <a:cubicBezTo>
                  <a:pt x="3" y="79"/>
                  <a:pt x="4" y="80"/>
                  <a:pt x="5" y="79"/>
                </a:cubicBezTo>
                <a:cubicBezTo>
                  <a:pt x="44" y="69"/>
                  <a:pt x="44" y="69"/>
                  <a:pt x="44" y="69"/>
                </a:cubicBezTo>
                <a:cubicBezTo>
                  <a:pt x="44" y="76"/>
                  <a:pt x="44" y="76"/>
                  <a:pt x="44" y="76"/>
                </a:cubicBezTo>
                <a:cubicBezTo>
                  <a:pt x="44" y="99"/>
                  <a:pt x="44" y="99"/>
                  <a:pt x="44" y="99"/>
                </a:cubicBezTo>
                <a:cubicBezTo>
                  <a:pt x="31" y="109"/>
                  <a:pt x="31" y="109"/>
                  <a:pt x="31" y="109"/>
                </a:cubicBezTo>
                <a:cubicBezTo>
                  <a:pt x="30" y="109"/>
                  <a:pt x="29" y="110"/>
                  <a:pt x="29" y="112"/>
                </a:cubicBezTo>
                <a:cubicBezTo>
                  <a:pt x="29" y="112"/>
                  <a:pt x="29" y="112"/>
                  <a:pt x="29" y="112"/>
                </a:cubicBezTo>
                <a:cubicBezTo>
                  <a:pt x="29" y="113"/>
                  <a:pt x="30" y="114"/>
                  <a:pt x="31" y="115"/>
                </a:cubicBezTo>
                <a:cubicBezTo>
                  <a:pt x="32" y="116"/>
                  <a:pt x="33" y="116"/>
                  <a:pt x="34" y="116"/>
                </a:cubicBezTo>
                <a:cubicBezTo>
                  <a:pt x="55" y="108"/>
                  <a:pt x="55" y="108"/>
                  <a:pt x="55" y="108"/>
                </a:cubicBezTo>
                <a:cubicBezTo>
                  <a:pt x="75" y="115"/>
                  <a:pt x="75" y="115"/>
                  <a:pt x="75" y="115"/>
                </a:cubicBezTo>
                <a:cubicBezTo>
                  <a:pt x="77" y="116"/>
                  <a:pt x="78" y="116"/>
                  <a:pt x="79" y="115"/>
                </a:cubicBezTo>
                <a:cubicBezTo>
                  <a:pt x="80" y="114"/>
                  <a:pt x="80" y="113"/>
                  <a:pt x="80" y="112"/>
                </a:cubicBezTo>
                <a:cubicBezTo>
                  <a:pt x="80" y="111"/>
                  <a:pt x="80" y="111"/>
                  <a:pt x="80" y="111"/>
                </a:cubicBezTo>
                <a:cubicBezTo>
                  <a:pt x="80" y="110"/>
                  <a:pt x="80" y="109"/>
                  <a:pt x="78" y="108"/>
                </a:cubicBezTo>
                <a:cubicBezTo>
                  <a:pt x="66" y="99"/>
                  <a:pt x="66" y="99"/>
                  <a:pt x="66" y="99"/>
                </a:cubicBezTo>
                <a:cubicBezTo>
                  <a:pt x="66" y="76"/>
                  <a:pt x="66" y="76"/>
                  <a:pt x="66" y="76"/>
                </a:cubicBezTo>
                <a:cubicBezTo>
                  <a:pt x="66" y="69"/>
                  <a:pt x="66" y="69"/>
                  <a:pt x="66" y="69"/>
                </a:cubicBezTo>
                <a:cubicBezTo>
                  <a:pt x="105" y="79"/>
                  <a:pt x="105" y="79"/>
                  <a:pt x="105" y="79"/>
                </a:cubicBezTo>
                <a:cubicBezTo>
                  <a:pt x="106" y="80"/>
                  <a:pt x="107" y="79"/>
                  <a:pt x="108" y="79"/>
                </a:cubicBezTo>
                <a:cubicBezTo>
                  <a:pt x="109" y="78"/>
                  <a:pt x="109" y="77"/>
                  <a:pt x="109" y="76"/>
                </a:cubicBezTo>
                <a:cubicBezTo>
                  <a:pt x="109" y="75"/>
                  <a:pt x="109" y="75"/>
                  <a:pt x="109" y="75"/>
                </a:cubicBezTo>
                <a:cubicBezTo>
                  <a:pt x="109" y="74"/>
                  <a:pt x="109" y="73"/>
                  <a:pt x="108" y="72"/>
                </a:cubicBezTo>
                <a:close/>
              </a:path>
            </a:pathLst>
          </a:custGeom>
          <a:solidFill>
            <a:schemeClr val="accent2"/>
          </a:solidFill>
          <a:ln>
            <a:noFill/>
          </a:ln>
        </p:spPr>
        <p:txBody>
          <a:bodyPr/>
          <a:lstStyle/>
          <a:p>
            <a:endParaRPr lang="es-ES_tradnl" dirty="0">
              <a:solidFill>
                <a:schemeClr val="accent2"/>
              </a:solidFill>
            </a:endParaRPr>
          </a:p>
        </p:txBody>
      </p:sp>
    </p:spTree>
    <p:extLst>
      <p:ext uri="{BB962C8B-B14F-4D97-AF65-F5344CB8AC3E}">
        <p14:creationId xmlns:p14="http://schemas.microsoft.com/office/powerpoint/2010/main" val="364876623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EF055-FDB6-9526-047C-81A8F8654E6B}"/>
            </a:ext>
          </a:extLst>
        </p:cNvPr>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1A506AEA-FA65-CAAB-4368-98F234D60B9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935" b="14935"/>
          <a:stretch/>
        </p:blipFill>
        <p:spPr>
          <a:xfrm>
            <a:off x="0" y="0"/>
            <a:ext cx="12192000" cy="3429000"/>
          </a:xfrm>
        </p:spPr>
      </p:pic>
      <p:sp>
        <p:nvSpPr>
          <p:cNvPr id="11" name="Rectangle 10">
            <a:extLst>
              <a:ext uri="{FF2B5EF4-FFF2-40B4-BE49-F238E27FC236}">
                <a16:creationId xmlns:a16="http://schemas.microsoft.com/office/drawing/2014/main" id="{9C85AB58-AFEA-D06D-77C4-A0E9F53F60B8}"/>
              </a:ext>
            </a:extLst>
          </p:cNvPr>
          <p:cNvSpPr/>
          <p:nvPr/>
        </p:nvSpPr>
        <p:spPr>
          <a:xfrm flipH="1">
            <a:off x="0" y="3317787"/>
            <a:ext cx="2388973" cy="2501211"/>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26BD48EE-4F33-25EC-DCD4-B5B3E825F144}"/>
              </a:ext>
            </a:extLst>
          </p:cNvPr>
          <p:cNvSpPr txBox="1"/>
          <p:nvPr/>
        </p:nvSpPr>
        <p:spPr>
          <a:xfrm>
            <a:off x="61787" y="3708966"/>
            <a:ext cx="2150074" cy="1631216"/>
          </a:xfrm>
          <a:prstGeom prst="rect">
            <a:avLst/>
          </a:prstGeom>
          <a:noFill/>
        </p:spPr>
        <p:txBody>
          <a:bodyPr wrap="square">
            <a:spAutoFit/>
          </a:bodyPr>
          <a:lstStyle/>
          <a:p>
            <a:r>
              <a:rPr lang="es-ES_tradnl" sz="2000" b="1" dirty="0">
                <a:effectLst/>
                <a:latin typeface="Helvetica Neue" panose="02000503000000020004" pitchFamily="2" charset="0"/>
              </a:rPr>
              <a:t>Estrategias de ventas clave para el mercado latinoamericano</a:t>
            </a:r>
            <a:endParaRPr lang="es-ES_tradnl" sz="2000" dirty="0">
              <a:effectLst/>
              <a:latin typeface="Helvetica Neue" panose="02000503000000020004" pitchFamily="2" charset="0"/>
            </a:endParaRPr>
          </a:p>
        </p:txBody>
      </p:sp>
      <p:sp>
        <p:nvSpPr>
          <p:cNvPr id="16" name="TextBox 15">
            <a:extLst>
              <a:ext uri="{FF2B5EF4-FFF2-40B4-BE49-F238E27FC236}">
                <a16:creationId xmlns:a16="http://schemas.microsoft.com/office/drawing/2014/main" id="{6B3A17B7-ED1D-D9CA-701A-5F4400926398}"/>
              </a:ext>
            </a:extLst>
          </p:cNvPr>
          <p:cNvSpPr txBox="1"/>
          <p:nvPr/>
        </p:nvSpPr>
        <p:spPr>
          <a:xfrm>
            <a:off x="2730843" y="3943815"/>
            <a:ext cx="9436443" cy="2246769"/>
          </a:xfrm>
          <a:prstGeom prst="rect">
            <a:avLst/>
          </a:prstGeom>
          <a:noFill/>
        </p:spPr>
        <p:txBody>
          <a:bodyPr wrap="square" rtlCol="0">
            <a:spAutoFit/>
          </a:bodyPr>
          <a:lstStyle/>
          <a:p>
            <a:pPr>
              <a:buNone/>
            </a:pPr>
            <a:r>
              <a:rPr lang="es-ES_tradnl" sz="1400" dirty="0">
                <a:effectLst/>
                <a:latin typeface="Helvetica Neue" panose="02000503000000020004" pitchFamily="2" charset="0"/>
              </a:rPr>
              <a:t>Para penetrar eficazmente en el mercado turístico latinoamericano, hemos desarrollado itinerarios de safari especializados que se adaptan tanto a viajeros individuales (</a:t>
            </a:r>
            <a:r>
              <a:rPr lang="es-ES_tradnl" sz="1400" dirty="0" err="1">
                <a:effectLst/>
                <a:latin typeface="Helvetica Neue" panose="02000503000000020004" pitchFamily="2" charset="0"/>
              </a:rPr>
              <a:t>FITs</a:t>
            </a:r>
            <a:r>
              <a:rPr lang="es-ES_tradnl" sz="1400" dirty="0">
                <a:effectLst/>
                <a:latin typeface="Helvetica Neue" panose="02000503000000020004" pitchFamily="2" charset="0"/>
              </a:rPr>
              <a:t>) como a grupos:</a:t>
            </a:r>
            <a:br>
              <a:rPr lang="es-ES_tradnl" sz="1400" dirty="0">
                <a:effectLst/>
                <a:latin typeface="Helvetica Neue" panose="02000503000000020004" pitchFamily="2" charset="0"/>
              </a:rPr>
            </a:br>
            <a:endParaRPr lang="es-ES_tradnl" sz="1400" dirty="0">
              <a:effectLst/>
              <a:latin typeface="Helvetica Neue" panose="02000503000000020004" pitchFamily="2" charset="0"/>
            </a:endParaRPr>
          </a:p>
          <a:p>
            <a:pPr marL="285750" indent="-285750">
              <a:buFont typeface="Wingdings" pitchFamily="2" charset="2"/>
              <a:buChar char="v"/>
            </a:pPr>
            <a:r>
              <a:rPr lang="es-ES_tradnl" sz="1400" b="1" dirty="0">
                <a:effectLst/>
                <a:latin typeface="Helvetica Neue" panose="02000503000000020004" pitchFamily="2" charset="0"/>
              </a:rPr>
              <a:t>Safaris Privados de Lujo y de Gama Media: </a:t>
            </a:r>
            <a:r>
              <a:rPr lang="es-ES_tradnl" sz="1400" dirty="0">
                <a:effectLst/>
                <a:latin typeface="Helvetica Neue" panose="02000503000000020004" pitchFamily="2" charset="0"/>
              </a:rPr>
              <a:t>Viajes en grupos pequeños y privados con servicio personalizado.</a:t>
            </a:r>
          </a:p>
          <a:p>
            <a:pPr marL="285750" indent="-285750">
              <a:buFont typeface="Wingdings" pitchFamily="2" charset="2"/>
              <a:buChar char="v"/>
            </a:pPr>
            <a:r>
              <a:rPr lang="es-ES_tradnl" sz="1400" b="1" dirty="0" err="1">
                <a:effectLst/>
                <a:latin typeface="Helvetica Neue" panose="02000503000000020004" pitchFamily="2" charset="0"/>
              </a:rPr>
              <a:t>HoneSafaris</a:t>
            </a:r>
            <a:r>
              <a:rPr lang="es-ES_tradnl" sz="1400" b="1" dirty="0">
                <a:effectLst/>
                <a:latin typeface="Helvetica Neue" panose="02000503000000020004" pitchFamily="2" charset="0"/>
              </a:rPr>
              <a:t> Románticos y de Luna de Miel: </a:t>
            </a:r>
            <a:r>
              <a:rPr lang="es-ES_tradnl" sz="1400" dirty="0">
                <a:effectLst/>
                <a:latin typeface="Helvetica Neue" panose="02000503000000020004" pitchFamily="2" charset="0"/>
              </a:rPr>
              <a:t>Alta demanda entre viajeros brasileños y argentinos.</a:t>
            </a:r>
          </a:p>
          <a:p>
            <a:pPr marL="285750" indent="-285750">
              <a:buFont typeface="Wingdings" pitchFamily="2" charset="2"/>
              <a:buChar char="v"/>
            </a:pPr>
            <a:r>
              <a:rPr lang="es-ES_tradnl" sz="1400" b="1" dirty="0">
                <a:effectLst/>
                <a:latin typeface="Helvetica Neue" panose="02000503000000020004" pitchFamily="2" charset="0"/>
              </a:rPr>
              <a:t>Safaris Clásicos de los Cinco Grandes: </a:t>
            </a:r>
            <a:r>
              <a:rPr lang="es-ES_tradnl" sz="1400" dirty="0">
                <a:effectLst/>
                <a:latin typeface="Helvetica Neue" panose="02000503000000020004" pitchFamily="2" charset="0"/>
              </a:rPr>
              <a:t>Una excelente opción para quienes visitan por primera vez.</a:t>
            </a:r>
          </a:p>
          <a:p>
            <a:pPr marL="285750" indent="-285750">
              <a:buFont typeface="Wingdings" pitchFamily="2" charset="2"/>
              <a:buChar char="v"/>
            </a:pPr>
            <a:r>
              <a:rPr lang="es-ES_tradnl" sz="1400" b="1" dirty="0">
                <a:effectLst/>
                <a:latin typeface="Helvetica Neue" panose="02000503000000020004" pitchFamily="2" charset="0"/>
              </a:rPr>
              <a:t>Safaris de Aventura y Experienciales: </a:t>
            </a:r>
            <a:r>
              <a:rPr lang="es-ES_tradnl" sz="1400" dirty="0">
                <a:effectLst/>
                <a:latin typeface="Helvetica Neue" panose="02000503000000020004" pitchFamily="2" charset="0"/>
              </a:rPr>
              <a:t>Demanda de experiencias fuera de lo común, como safaris a pie, safaris a caballo e inmersiones culturales.</a:t>
            </a:r>
          </a:p>
          <a:p>
            <a:pPr marL="285750" indent="-285750">
              <a:buFont typeface="Wingdings" pitchFamily="2" charset="2"/>
              <a:buChar char="v"/>
            </a:pPr>
            <a:r>
              <a:rPr lang="es-ES_tradnl" sz="1400" b="1" dirty="0">
                <a:effectLst/>
                <a:latin typeface="Helvetica Neue" panose="02000503000000020004" pitchFamily="2" charset="0"/>
              </a:rPr>
              <a:t>Safaris de Fotografía de Vida Silvestre: </a:t>
            </a:r>
            <a:r>
              <a:rPr lang="es-ES_tradnl" sz="1400" dirty="0">
                <a:effectLst/>
                <a:latin typeface="Helvetica Neue" panose="02000503000000020004" pitchFamily="2" charset="0"/>
              </a:rPr>
              <a:t>Dirigidos a fotógrafos profesionales y amantes de la naturaleza.</a:t>
            </a:r>
          </a:p>
          <a:p>
            <a:pPr marL="285750" indent="-285750">
              <a:buFont typeface="Wingdings" pitchFamily="2" charset="2"/>
              <a:buChar char="v"/>
            </a:pPr>
            <a:r>
              <a:rPr lang="es-ES_tradnl" sz="1400" b="1" dirty="0">
                <a:effectLst/>
                <a:latin typeface="Helvetica Neue" panose="02000503000000020004" pitchFamily="2" charset="0"/>
              </a:rPr>
              <a:t>Paquetes Combinados: </a:t>
            </a:r>
            <a:r>
              <a:rPr lang="es-ES_tradnl" sz="1400" dirty="0">
                <a:effectLst/>
                <a:latin typeface="Helvetica Neue" panose="02000503000000020004" pitchFamily="2" charset="0"/>
              </a:rPr>
              <a:t>Safari + vacaciones en la playa (p. ej., Kenia + Zanzíbar o Tanzania + Seychelles).</a:t>
            </a:r>
          </a:p>
        </p:txBody>
      </p:sp>
      <p:sp>
        <p:nvSpPr>
          <p:cNvPr id="17" name="TextBox 16">
            <a:extLst>
              <a:ext uri="{FF2B5EF4-FFF2-40B4-BE49-F238E27FC236}">
                <a16:creationId xmlns:a16="http://schemas.microsoft.com/office/drawing/2014/main" id="{B53627AA-548A-95E7-132D-42CB0B5D3987}"/>
              </a:ext>
            </a:extLst>
          </p:cNvPr>
          <p:cNvSpPr txBox="1"/>
          <p:nvPr/>
        </p:nvSpPr>
        <p:spPr>
          <a:xfrm>
            <a:off x="3300424" y="3605261"/>
            <a:ext cx="8524992" cy="338554"/>
          </a:xfrm>
          <a:prstGeom prst="rect">
            <a:avLst/>
          </a:prstGeom>
          <a:noFill/>
        </p:spPr>
        <p:txBody>
          <a:bodyPr wrap="square">
            <a:spAutoFit/>
          </a:bodyPr>
          <a:lstStyle/>
          <a:p>
            <a:r>
              <a:rPr lang="es-ES_tradnl" sz="1600" b="1" dirty="0">
                <a:solidFill>
                  <a:schemeClr val="accent2"/>
                </a:solidFill>
                <a:effectLst/>
                <a:latin typeface="Helvetica Neue" panose="02000503000000020004" pitchFamily="2" charset="0"/>
              </a:rPr>
              <a:t>2. Paquetes de Safari Más Vendidos para Agencias en Latinoamérica (</a:t>
            </a:r>
            <a:r>
              <a:rPr lang="es-ES_tradnl" sz="1600" b="1" dirty="0" err="1">
                <a:solidFill>
                  <a:schemeClr val="accent2"/>
                </a:solidFill>
                <a:effectLst/>
                <a:latin typeface="Helvetica Neue" panose="02000503000000020004" pitchFamily="2" charset="0"/>
              </a:rPr>
              <a:t>FITs</a:t>
            </a:r>
            <a:r>
              <a:rPr lang="es-ES_tradnl" sz="1600" b="1" dirty="0">
                <a:solidFill>
                  <a:schemeClr val="accent2"/>
                </a:solidFill>
                <a:effectLst/>
                <a:latin typeface="Helvetica Neue" panose="02000503000000020004" pitchFamily="2" charset="0"/>
              </a:rPr>
              <a:t> y Grupos)</a:t>
            </a:r>
            <a:endParaRPr lang="es-ES_tradnl" sz="1600" dirty="0">
              <a:solidFill>
                <a:schemeClr val="accent2"/>
              </a:solidFill>
              <a:effectLst/>
              <a:latin typeface="Helvetica Neue" panose="02000503000000020004" pitchFamily="2" charset="0"/>
            </a:endParaRPr>
          </a:p>
        </p:txBody>
      </p:sp>
      <p:sp>
        <p:nvSpPr>
          <p:cNvPr id="20" name="Freeform 100">
            <a:extLst>
              <a:ext uri="{FF2B5EF4-FFF2-40B4-BE49-F238E27FC236}">
                <a16:creationId xmlns:a16="http://schemas.microsoft.com/office/drawing/2014/main" id="{FEF5F6AD-27BF-9024-3789-390C5D7458DC}"/>
              </a:ext>
            </a:extLst>
          </p:cNvPr>
          <p:cNvSpPr>
            <a:spLocks/>
          </p:cNvSpPr>
          <p:nvPr/>
        </p:nvSpPr>
        <p:spPr bwMode="auto">
          <a:xfrm>
            <a:off x="2874945" y="3557444"/>
            <a:ext cx="316595" cy="338555"/>
          </a:xfrm>
          <a:custGeom>
            <a:avLst/>
            <a:gdLst>
              <a:gd name="T0" fmla="*/ 2147483646 w 109"/>
              <a:gd name="T1" fmla="*/ 2147483646 h 116"/>
              <a:gd name="T2" fmla="*/ 2147483646 w 109"/>
              <a:gd name="T3" fmla="*/ 2147483646 h 116"/>
              <a:gd name="T4" fmla="*/ 2147483646 w 109"/>
              <a:gd name="T5" fmla="*/ 2147483646 h 116"/>
              <a:gd name="T6" fmla="*/ 2147483646 w 109"/>
              <a:gd name="T7" fmla="*/ 0 h 116"/>
              <a:gd name="T8" fmla="*/ 2147483646 w 109"/>
              <a:gd name="T9" fmla="*/ 2147483646 h 116"/>
              <a:gd name="T10" fmla="*/ 2147483646 w 109"/>
              <a:gd name="T11" fmla="*/ 2147483646 h 116"/>
              <a:gd name="T12" fmla="*/ 2147483646 w 109"/>
              <a:gd name="T13" fmla="*/ 2147483646 h 116"/>
              <a:gd name="T14" fmla="*/ 0 w 109"/>
              <a:gd name="T15" fmla="*/ 2147483646 h 116"/>
              <a:gd name="T16" fmla="*/ 0 w 109"/>
              <a:gd name="T17" fmla="*/ 2147483646 h 116"/>
              <a:gd name="T18" fmla="*/ 2147483646 w 109"/>
              <a:gd name="T19" fmla="*/ 2147483646 h 116"/>
              <a:gd name="T20" fmla="*/ 2147483646 w 109"/>
              <a:gd name="T21" fmla="*/ 2147483646 h 116"/>
              <a:gd name="T22" fmla="*/ 2147483646 w 109"/>
              <a:gd name="T23" fmla="*/ 2147483646 h 116"/>
              <a:gd name="T24" fmla="*/ 2147483646 w 109"/>
              <a:gd name="T25" fmla="*/ 2147483646 h 116"/>
              <a:gd name="T26" fmla="*/ 2147483646 w 109"/>
              <a:gd name="T27" fmla="*/ 2147483646 h 116"/>
              <a:gd name="T28" fmla="*/ 2147483646 w 109"/>
              <a:gd name="T29" fmla="*/ 2147483646 h 116"/>
              <a:gd name="T30" fmla="*/ 2147483646 w 109"/>
              <a:gd name="T31" fmla="*/ 2147483646 h 116"/>
              <a:gd name="T32" fmla="*/ 2147483646 w 109"/>
              <a:gd name="T33" fmla="*/ 2147483646 h 116"/>
              <a:gd name="T34" fmla="*/ 2147483646 w 109"/>
              <a:gd name="T35" fmla="*/ 2147483646 h 116"/>
              <a:gd name="T36" fmla="*/ 2147483646 w 109"/>
              <a:gd name="T37" fmla="*/ 2147483646 h 116"/>
              <a:gd name="T38" fmla="*/ 2147483646 w 109"/>
              <a:gd name="T39" fmla="*/ 2147483646 h 116"/>
              <a:gd name="T40" fmla="*/ 2147483646 w 109"/>
              <a:gd name="T41" fmla="*/ 2147483646 h 116"/>
              <a:gd name="T42" fmla="*/ 2147483646 w 109"/>
              <a:gd name="T43" fmla="*/ 2147483646 h 116"/>
              <a:gd name="T44" fmla="*/ 2147483646 w 109"/>
              <a:gd name="T45" fmla="*/ 2147483646 h 116"/>
              <a:gd name="T46" fmla="*/ 2147483646 w 109"/>
              <a:gd name="T47" fmla="*/ 2147483646 h 116"/>
              <a:gd name="T48" fmla="*/ 2147483646 w 109"/>
              <a:gd name="T49" fmla="*/ 2147483646 h 116"/>
              <a:gd name="T50" fmla="*/ 2147483646 w 109"/>
              <a:gd name="T51" fmla="*/ 2147483646 h 116"/>
              <a:gd name="T52" fmla="*/ 2147483646 w 109"/>
              <a:gd name="T53" fmla="*/ 2147483646 h 116"/>
              <a:gd name="T54" fmla="*/ 2147483646 w 109"/>
              <a:gd name="T55" fmla="*/ 2147483646 h 116"/>
              <a:gd name="T56" fmla="*/ 2147483646 w 109"/>
              <a:gd name="T57" fmla="*/ 2147483646 h 116"/>
              <a:gd name="T58" fmla="*/ 2147483646 w 109"/>
              <a:gd name="T59" fmla="*/ 2147483646 h 116"/>
              <a:gd name="T60" fmla="*/ 2147483646 w 109"/>
              <a:gd name="T61" fmla="*/ 2147483646 h 116"/>
              <a:gd name="T62" fmla="*/ 2147483646 w 109"/>
              <a:gd name="T63" fmla="*/ 2147483646 h 116"/>
              <a:gd name="T64" fmla="*/ 2147483646 w 109"/>
              <a:gd name="T65" fmla="*/ 2147483646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 h="116">
                <a:moveTo>
                  <a:pt x="108" y="72"/>
                </a:moveTo>
                <a:cubicBezTo>
                  <a:pt x="66" y="41"/>
                  <a:pt x="66" y="41"/>
                  <a:pt x="66" y="41"/>
                </a:cubicBezTo>
                <a:cubicBezTo>
                  <a:pt x="66" y="21"/>
                  <a:pt x="66" y="21"/>
                  <a:pt x="66" y="21"/>
                </a:cubicBezTo>
                <a:cubicBezTo>
                  <a:pt x="66" y="16"/>
                  <a:pt x="60" y="0"/>
                  <a:pt x="55" y="0"/>
                </a:cubicBezTo>
                <a:cubicBezTo>
                  <a:pt x="49" y="0"/>
                  <a:pt x="44" y="16"/>
                  <a:pt x="44" y="21"/>
                </a:cubicBezTo>
                <a:cubicBezTo>
                  <a:pt x="44" y="41"/>
                  <a:pt x="44" y="41"/>
                  <a:pt x="44" y="41"/>
                </a:cubicBezTo>
                <a:cubicBezTo>
                  <a:pt x="2" y="72"/>
                  <a:pt x="2" y="72"/>
                  <a:pt x="2" y="72"/>
                </a:cubicBezTo>
                <a:cubicBezTo>
                  <a:pt x="1" y="73"/>
                  <a:pt x="0" y="74"/>
                  <a:pt x="0" y="75"/>
                </a:cubicBezTo>
                <a:cubicBezTo>
                  <a:pt x="0" y="76"/>
                  <a:pt x="0" y="76"/>
                  <a:pt x="0" y="76"/>
                </a:cubicBezTo>
                <a:cubicBezTo>
                  <a:pt x="0" y="77"/>
                  <a:pt x="1" y="78"/>
                  <a:pt x="2" y="79"/>
                </a:cubicBezTo>
                <a:cubicBezTo>
                  <a:pt x="3" y="79"/>
                  <a:pt x="4" y="80"/>
                  <a:pt x="5" y="79"/>
                </a:cubicBezTo>
                <a:cubicBezTo>
                  <a:pt x="44" y="69"/>
                  <a:pt x="44" y="69"/>
                  <a:pt x="44" y="69"/>
                </a:cubicBezTo>
                <a:cubicBezTo>
                  <a:pt x="44" y="76"/>
                  <a:pt x="44" y="76"/>
                  <a:pt x="44" y="76"/>
                </a:cubicBezTo>
                <a:cubicBezTo>
                  <a:pt x="44" y="99"/>
                  <a:pt x="44" y="99"/>
                  <a:pt x="44" y="99"/>
                </a:cubicBezTo>
                <a:cubicBezTo>
                  <a:pt x="31" y="109"/>
                  <a:pt x="31" y="109"/>
                  <a:pt x="31" y="109"/>
                </a:cubicBezTo>
                <a:cubicBezTo>
                  <a:pt x="30" y="109"/>
                  <a:pt x="29" y="110"/>
                  <a:pt x="29" y="112"/>
                </a:cubicBezTo>
                <a:cubicBezTo>
                  <a:pt x="29" y="112"/>
                  <a:pt x="29" y="112"/>
                  <a:pt x="29" y="112"/>
                </a:cubicBezTo>
                <a:cubicBezTo>
                  <a:pt x="29" y="113"/>
                  <a:pt x="30" y="114"/>
                  <a:pt x="31" y="115"/>
                </a:cubicBezTo>
                <a:cubicBezTo>
                  <a:pt x="32" y="116"/>
                  <a:pt x="33" y="116"/>
                  <a:pt x="34" y="116"/>
                </a:cubicBezTo>
                <a:cubicBezTo>
                  <a:pt x="55" y="108"/>
                  <a:pt x="55" y="108"/>
                  <a:pt x="55" y="108"/>
                </a:cubicBezTo>
                <a:cubicBezTo>
                  <a:pt x="75" y="115"/>
                  <a:pt x="75" y="115"/>
                  <a:pt x="75" y="115"/>
                </a:cubicBezTo>
                <a:cubicBezTo>
                  <a:pt x="77" y="116"/>
                  <a:pt x="78" y="116"/>
                  <a:pt x="79" y="115"/>
                </a:cubicBezTo>
                <a:cubicBezTo>
                  <a:pt x="80" y="114"/>
                  <a:pt x="80" y="113"/>
                  <a:pt x="80" y="112"/>
                </a:cubicBezTo>
                <a:cubicBezTo>
                  <a:pt x="80" y="111"/>
                  <a:pt x="80" y="111"/>
                  <a:pt x="80" y="111"/>
                </a:cubicBezTo>
                <a:cubicBezTo>
                  <a:pt x="80" y="110"/>
                  <a:pt x="80" y="109"/>
                  <a:pt x="78" y="108"/>
                </a:cubicBezTo>
                <a:cubicBezTo>
                  <a:pt x="66" y="99"/>
                  <a:pt x="66" y="99"/>
                  <a:pt x="66" y="99"/>
                </a:cubicBezTo>
                <a:cubicBezTo>
                  <a:pt x="66" y="76"/>
                  <a:pt x="66" y="76"/>
                  <a:pt x="66" y="76"/>
                </a:cubicBezTo>
                <a:cubicBezTo>
                  <a:pt x="66" y="69"/>
                  <a:pt x="66" y="69"/>
                  <a:pt x="66" y="69"/>
                </a:cubicBezTo>
                <a:cubicBezTo>
                  <a:pt x="105" y="79"/>
                  <a:pt x="105" y="79"/>
                  <a:pt x="105" y="79"/>
                </a:cubicBezTo>
                <a:cubicBezTo>
                  <a:pt x="106" y="80"/>
                  <a:pt x="107" y="79"/>
                  <a:pt x="108" y="79"/>
                </a:cubicBezTo>
                <a:cubicBezTo>
                  <a:pt x="109" y="78"/>
                  <a:pt x="109" y="77"/>
                  <a:pt x="109" y="76"/>
                </a:cubicBezTo>
                <a:cubicBezTo>
                  <a:pt x="109" y="75"/>
                  <a:pt x="109" y="75"/>
                  <a:pt x="109" y="75"/>
                </a:cubicBezTo>
                <a:cubicBezTo>
                  <a:pt x="109" y="74"/>
                  <a:pt x="109" y="73"/>
                  <a:pt x="108" y="72"/>
                </a:cubicBezTo>
                <a:close/>
              </a:path>
            </a:pathLst>
          </a:custGeom>
          <a:solidFill>
            <a:schemeClr val="accent2"/>
          </a:solidFill>
          <a:ln>
            <a:noFill/>
          </a:ln>
        </p:spPr>
        <p:txBody>
          <a:bodyPr/>
          <a:lstStyle/>
          <a:p>
            <a:endParaRPr lang="es-ES_tradnl" dirty="0">
              <a:solidFill>
                <a:schemeClr val="accent2"/>
              </a:solidFill>
            </a:endParaRPr>
          </a:p>
        </p:txBody>
      </p:sp>
    </p:spTree>
    <p:extLst>
      <p:ext uri="{BB962C8B-B14F-4D97-AF65-F5344CB8AC3E}">
        <p14:creationId xmlns:p14="http://schemas.microsoft.com/office/powerpoint/2010/main" val="1661527031"/>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9A692-F2A5-4D8B-BF2F-BAB8B88C2DB6}"/>
            </a:ext>
          </a:extLst>
        </p:cNvPr>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7E21D315-CF76-76E6-B8E1-623106A7629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935" b="14935"/>
          <a:stretch/>
        </p:blipFill>
        <p:spPr>
          <a:xfrm>
            <a:off x="0" y="0"/>
            <a:ext cx="12192000" cy="3440970"/>
          </a:xfrm>
        </p:spPr>
      </p:pic>
      <p:sp>
        <p:nvSpPr>
          <p:cNvPr id="11" name="Rectangle 10">
            <a:extLst>
              <a:ext uri="{FF2B5EF4-FFF2-40B4-BE49-F238E27FC236}">
                <a16:creationId xmlns:a16="http://schemas.microsoft.com/office/drawing/2014/main" id="{54471163-4CD3-E1B1-79E8-4F469723B1FA}"/>
              </a:ext>
            </a:extLst>
          </p:cNvPr>
          <p:cNvSpPr/>
          <p:nvPr/>
        </p:nvSpPr>
        <p:spPr>
          <a:xfrm flipH="1">
            <a:off x="0" y="3305430"/>
            <a:ext cx="2508423" cy="2462213"/>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4AE516D3-611A-1F62-8670-CDF37F488498}"/>
              </a:ext>
            </a:extLst>
          </p:cNvPr>
          <p:cNvSpPr txBox="1"/>
          <p:nvPr/>
        </p:nvSpPr>
        <p:spPr>
          <a:xfrm>
            <a:off x="173734" y="3734661"/>
            <a:ext cx="2149338" cy="1631216"/>
          </a:xfrm>
          <a:prstGeom prst="rect">
            <a:avLst/>
          </a:prstGeom>
          <a:noFill/>
        </p:spPr>
        <p:txBody>
          <a:bodyPr wrap="square">
            <a:spAutoFit/>
          </a:bodyPr>
          <a:lstStyle/>
          <a:p>
            <a:r>
              <a:rPr lang="es-ES_tradnl" sz="2000" b="1" dirty="0">
                <a:effectLst/>
                <a:latin typeface="Helvetica Neue" panose="02000503000000020004" pitchFamily="2" charset="0"/>
              </a:rPr>
              <a:t>Estrategias de ventas clave para el mercado latinoamericano</a:t>
            </a:r>
            <a:endParaRPr lang="es-ES_tradnl" sz="2000" dirty="0">
              <a:effectLst/>
              <a:latin typeface="Helvetica Neue" panose="02000503000000020004" pitchFamily="2" charset="0"/>
            </a:endParaRPr>
          </a:p>
        </p:txBody>
      </p:sp>
      <p:sp>
        <p:nvSpPr>
          <p:cNvPr id="16" name="TextBox 15">
            <a:extLst>
              <a:ext uri="{FF2B5EF4-FFF2-40B4-BE49-F238E27FC236}">
                <a16:creationId xmlns:a16="http://schemas.microsoft.com/office/drawing/2014/main" id="{4F966AD3-943B-054E-3C10-37AC708D62E7}"/>
              </a:ext>
            </a:extLst>
          </p:cNvPr>
          <p:cNvSpPr txBox="1"/>
          <p:nvPr/>
        </p:nvSpPr>
        <p:spPr>
          <a:xfrm>
            <a:off x="2780270" y="3804239"/>
            <a:ext cx="9225641" cy="2893100"/>
          </a:xfrm>
          <a:prstGeom prst="rect">
            <a:avLst/>
          </a:prstGeom>
          <a:noFill/>
        </p:spPr>
        <p:txBody>
          <a:bodyPr wrap="square" rtlCol="0">
            <a:spAutoFit/>
          </a:bodyPr>
          <a:lstStyle/>
          <a:p>
            <a:pPr>
              <a:buNone/>
            </a:pPr>
            <a:r>
              <a:rPr lang="es-ES_tradnl" sz="1400" dirty="0">
                <a:effectLst/>
                <a:latin typeface="Helvetica Neue" panose="02000503000000020004" pitchFamily="2" charset="0"/>
              </a:rPr>
              <a:t>Los viajeros latinoamericanos son sensibles a los precios, y hemos desarrollado estrategias inteligentes de precios por temporada para atraer más reservas:</a:t>
            </a:r>
            <a:br>
              <a:rPr lang="es-ES_tradnl" sz="1400" dirty="0">
                <a:effectLst/>
                <a:latin typeface="Helvetica Neue" panose="02000503000000020004" pitchFamily="2" charset="0"/>
              </a:rPr>
            </a:br>
            <a:endParaRPr lang="es-ES_tradnl" sz="1400" dirty="0">
              <a:effectLst/>
              <a:latin typeface="Helvetica Neue" panose="02000503000000020004" pitchFamily="2" charset="0"/>
            </a:endParaRPr>
          </a:p>
          <a:p>
            <a:pPr>
              <a:buNone/>
            </a:pPr>
            <a:r>
              <a:rPr lang="es-ES_tradnl" sz="1400" b="1" dirty="0">
                <a:effectLst/>
                <a:latin typeface="Helvetica Neue" panose="02000503000000020004" pitchFamily="2" charset="0"/>
              </a:rPr>
              <a:t>Temporada alta (junio-octubre, diciembre-febrero)</a:t>
            </a:r>
          </a:p>
          <a:p>
            <a:pPr marL="285750" indent="-285750">
              <a:buFont typeface="Wingdings" pitchFamily="2" charset="2"/>
              <a:buChar char="v"/>
            </a:pPr>
            <a:r>
              <a:rPr lang="es-ES_tradnl" sz="1400" dirty="0">
                <a:effectLst/>
                <a:latin typeface="Helvetica Neue" panose="02000503000000020004" pitchFamily="2" charset="0"/>
              </a:rPr>
              <a:t>Precios premium, pero mayor demanda.</a:t>
            </a:r>
          </a:p>
          <a:p>
            <a:pPr marL="285750" indent="-285750">
              <a:buFont typeface="Wingdings" pitchFamily="2" charset="2"/>
              <a:buChar char="v"/>
            </a:pPr>
            <a:r>
              <a:rPr lang="es-ES_tradnl" sz="1400" dirty="0">
                <a:effectLst/>
                <a:latin typeface="Helvetica Neue" panose="02000503000000020004" pitchFamily="2" charset="0"/>
              </a:rPr>
              <a:t>Enfoque en la exclusividad, experiencias de lujo y una logística fluida.</a:t>
            </a:r>
          </a:p>
          <a:p>
            <a:pPr marL="285750" indent="-285750">
              <a:buFont typeface="Wingdings" pitchFamily="2" charset="2"/>
              <a:buChar char="v"/>
            </a:pPr>
            <a:r>
              <a:rPr lang="es-ES_tradnl" sz="1400" dirty="0">
                <a:effectLst/>
                <a:latin typeface="Helvetica Neue" panose="02000503000000020004" pitchFamily="2" charset="0"/>
              </a:rPr>
              <a:t>Resalte la disponibilidad limitada para generar urgencia.</a:t>
            </a:r>
          </a:p>
          <a:p>
            <a:endParaRPr lang="es-ES_tradnl" sz="1400" dirty="0">
              <a:effectLst/>
              <a:latin typeface="Helvetica Neue" panose="02000503000000020004" pitchFamily="2" charset="0"/>
            </a:endParaRPr>
          </a:p>
          <a:p>
            <a:r>
              <a:rPr lang="es-ES_tradnl" sz="1400" b="1" dirty="0">
                <a:effectLst/>
                <a:latin typeface="Helvetica Neue" panose="02000503000000020004" pitchFamily="2" charset="0"/>
              </a:rPr>
              <a:t>Temporada media (marzo-mayo, noviembre)</a:t>
            </a:r>
          </a:p>
          <a:p>
            <a:pPr marL="285750" indent="-285750">
              <a:buFont typeface="Wingdings" pitchFamily="2" charset="2"/>
              <a:buChar char="v"/>
            </a:pPr>
            <a:r>
              <a:rPr lang="es-ES_tradnl" sz="1400" dirty="0">
                <a:effectLst/>
                <a:latin typeface="Helvetica Neue" panose="02000503000000020004" pitchFamily="2" charset="0"/>
              </a:rPr>
              <a:t>Ofrezca descuentos atractivos y experiencias de valor añadido.</a:t>
            </a:r>
          </a:p>
          <a:p>
            <a:pPr marL="285750" indent="-285750">
              <a:buFont typeface="Wingdings" pitchFamily="2" charset="2"/>
              <a:buChar char="v"/>
            </a:pPr>
            <a:r>
              <a:rPr lang="es-ES_tradnl" sz="1400" dirty="0">
                <a:effectLst/>
                <a:latin typeface="Helvetica Neue" panose="02000503000000020004" pitchFamily="2" charset="0"/>
              </a:rPr>
              <a:t>Promocione safaris con menos afluencia de público, oportunidades fotográficas especiales y ventajas únicas de la temporada verde (como paisajes espectaculares y la temporada de cría en el </a:t>
            </a:r>
            <a:r>
              <a:rPr lang="es-ES_tradnl" sz="1400" dirty="0" err="1">
                <a:effectLst/>
                <a:latin typeface="Helvetica Neue" panose="02000503000000020004" pitchFamily="2" charset="0"/>
              </a:rPr>
              <a:t>Serengeti</a:t>
            </a:r>
            <a:r>
              <a:rPr lang="es-ES_tradnl" sz="1400" dirty="0">
                <a:effectLst/>
                <a:latin typeface="Helvetica Neue" panose="02000503000000020004" pitchFamily="2" charset="0"/>
              </a:rPr>
              <a:t>).</a:t>
            </a:r>
          </a:p>
          <a:p>
            <a:pPr marL="285750" indent="-285750">
              <a:buFont typeface="Wingdings" pitchFamily="2" charset="2"/>
              <a:buChar char="v"/>
            </a:pPr>
            <a:r>
              <a:rPr lang="es-ES_tradnl" sz="1400" dirty="0">
                <a:effectLst/>
                <a:latin typeface="Helvetica Neue" panose="02000503000000020004" pitchFamily="2" charset="0"/>
              </a:rPr>
              <a:t>Fomente los viajes en familia y en grupo con ofertas especiales.</a:t>
            </a:r>
          </a:p>
        </p:txBody>
      </p:sp>
      <p:sp>
        <p:nvSpPr>
          <p:cNvPr id="17" name="TextBox 16">
            <a:extLst>
              <a:ext uri="{FF2B5EF4-FFF2-40B4-BE49-F238E27FC236}">
                <a16:creationId xmlns:a16="http://schemas.microsoft.com/office/drawing/2014/main" id="{39F103CB-D089-6487-6570-15A6B459C3F6}"/>
              </a:ext>
            </a:extLst>
          </p:cNvPr>
          <p:cNvSpPr txBox="1"/>
          <p:nvPr/>
        </p:nvSpPr>
        <p:spPr>
          <a:xfrm>
            <a:off x="3316083" y="3501144"/>
            <a:ext cx="8689828" cy="369332"/>
          </a:xfrm>
          <a:prstGeom prst="rect">
            <a:avLst/>
          </a:prstGeom>
          <a:noFill/>
        </p:spPr>
        <p:txBody>
          <a:bodyPr wrap="square">
            <a:spAutoFit/>
          </a:bodyPr>
          <a:lstStyle/>
          <a:p>
            <a:r>
              <a:rPr lang="es-ES_tradnl" sz="1600" b="1" dirty="0">
                <a:solidFill>
                  <a:schemeClr val="accent2"/>
                </a:solidFill>
                <a:effectLst/>
                <a:latin typeface="Helvetica Neue" panose="02000503000000020004" pitchFamily="2" charset="0"/>
              </a:rPr>
              <a:t>3. </a:t>
            </a:r>
            <a:r>
              <a:rPr lang="es-ES_tradnl" sz="1800" b="1" dirty="0">
                <a:solidFill>
                  <a:srgbClr val="1F1F1F"/>
                </a:solidFill>
                <a:effectLst/>
                <a:latin typeface="Helvetica Neue" panose="02000503000000020004" pitchFamily="2" charset="0"/>
                <a:ea typeface="Times New Roman" panose="02020603050405020304" pitchFamily="18" charset="0"/>
                <a:cs typeface="Calibri" panose="020F0502020204030204" pitchFamily="34" charset="0"/>
              </a:rPr>
              <a:t>Precios por temporada: tácticas para temporada alta vs. temporada media</a:t>
            </a:r>
            <a:r>
              <a:rPr lang="es-ES_tradnl" sz="1600" b="1" dirty="0">
                <a:effectLst/>
              </a:rPr>
              <a:t> </a:t>
            </a:r>
            <a:endParaRPr lang="es-ES_tradnl" sz="1600" b="1" dirty="0">
              <a:solidFill>
                <a:schemeClr val="accent2"/>
              </a:solidFill>
              <a:effectLst/>
              <a:latin typeface="Helvetica Neue" panose="02000503000000020004" pitchFamily="2" charset="0"/>
            </a:endParaRPr>
          </a:p>
        </p:txBody>
      </p:sp>
      <p:sp>
        <p:nvSpPr>
          <p:cNvPr id="20" name="Freeform 100">
            <a:extLst>
              <a:ext uri="{FF2B5EF4-FFF2-40B4-BE49-F238E27FC236}">
                <a16:creationId xmlns:a16="http://schemas.microsoft.com/office/drawing/2014/main" id="{8E2F0B71-13F7-02AC-5268-3D9F54D436EF}"/>
              </a:ext>
            </a:extLst>
          </p:cNvPr>
          <p:cNvSpPr>
            <a:spLocks/>
          </p:cNvSpPr>
          <p:nvPr/>
        </p:nvSpPr>
        <p:spPr bwMode="auto">
          <a:xfrm>
            <a:off x="2890604" y="3490398"/>
            <a:ext cx="333865" cy="338555"/>
          </a:xfrm>
          <a:custGeom>
            <a:avLst/>
            <a:gdLst>
              <a:gd name="T0" fmla="*/ 2147483646 w 109"/>
              <a:gd name="T1" fmla="*/ 2147483646 h 116"/>
              <a:gd name="T2" fmla="*/ 2147483646 w 109"/>
              <a:gd name="T3" fmla="*/ 2147483646 h 116"/>
              <a:gd name="T4" fmla="*/ 2147483646 w 109"/>
              <a:gd name="T5" fmla="*/ 2147483646 h 116"/>
              <a:gd name="T6" fmla="*/ 2147483646 w 109"/>
              <a:gd name="T7" fmla="*/ 0 h 116"/>
              <a:gd name="T8" fmla="*/ 2147483646 w 109"/>
              <a:gd name="T9" fmla="*/ 2147483646 h 116"/>
              <a:gd name="T10" fmla="*/ 2147483646 w 109"/>
              <a:gd name="T11" fmla="*/ 2147483646 h 116"/>
              <a:gd name="T12" fmla="*/ 2147483646 w 109"/>
              <a:gd name="T13" fmla="*/ 2147483646 h 116"/>
              <a:gd name="T14" fmla="*/ 0 w 109"/>
              <a:gd name="T15" fmla="*/ 2147483646 h 116"/>
              <a:gd name="T16" fmla="*/ 0 w 109"/>
              <a:gd name="T17" fmla="*/ 2147483646 h 116"/>
              <a:gd name="T18" fmla="*/ 2147483646 w 109"/>
              <a:gd name="T19" fmla="*/ 2147483646 h 116"/>
              <a:gd name="T20" fmla="*/ 2147483646 w 109"/>
              <a:gd name="T21" fmla="*/ 2147483646 h 116"/>
              <a:gd name="T22" fmla="*/ 2147483646 w 109"/>
              <a:gd name="T23" fmla="*/ 2147483646 h 116"/>
              <a:gd name="T24" fmla="*/ 2147483646 w 109"/>
              <a:gd name="T25" fmla="*/ 2147483646 h 116"/>
              <a:gd name="T26" fmla="*/ 2147483646 w 109"/>
              <a:gd name="T27" fmla="*/ 2147483646 h 116"/>
              <a:gd name="T28" fmla="*/ 2147483646 w 109"/>
              <a:gd name="T29" fmla="*/ 2147483646 h 116"/>
              <a:gd name="T30" fmla="*/ 2147483646 w 109"/>
              <a:gd name="T31" fmla="*/ 2147483646 h 116"/>
              <a:gd name="T32" fmla="*/ 2147483646 w 109"/>
              <a:gd name="T33" fmla="*/ 2147483646 h 116"/>
              <a:gd name="T34" fmla="*/ 2147483646 w 109"/>
              <a:gd name="T35" fmla="*/ 2147483646 h 116"/>
              <a:gd name="T36" fmla="*/ 2147483646 w 109"/>
              <a:gd name="T37" fmla="*/ 2147483646 h 116"/>
              <a:gd name="T38" fmla="*/ 2147483646 w 109"/>
              <a:gd name="T39" fmla="*/ 2147483646 h 116"/>
              <a:gd name="T40" fmla="*/ 2147483646 w 109"/>
              <a:gd name="T41" fmla="*/ 2147483646 h 116"/>
              <a:gd name="T42" fmla="*/ 2147483646 w 109"/>
              <a:gd name="T43" fmla="*/ 2147483646 h 116"/>
              <a:gd name="T44" fmla="*/ 2147483646 w 109"/>
              <a:gd name="T45" fmla="*/ 2147483646 h 116"/>
              <a:gd name="T46" fmla="*/ 2147483646 w 109"/>
              <a:gd name="T47" fmla="*/ 2147483646 h 116"/>
              <a:gd name="T48" fmla="*/ 2147483646 w 109"/>
              <a:gd name="T49" fmla="*/ 2147483646 h 116"/>
              <a:gd name="T50" fmla="*/ 2147483646 w 109"/>
              <a:gd name="T51" fmla="*/ 2147483646 h 116"/>
              <a:gd name="T52" fmla="*/ 2147483646 w 109"/>
              <a:gd name="T53" fmla="*/ 2147483646 h 116"/>
              <a:gd name="T54" fmla="*/ 2147483646 w 109"/>
              <a:gd name="T55" fmla="*/ 2147483646 h 116"/>
              <a:gd name="T56" fmla="*/ 2147483646 w 109"/>
              <a:gd name="T57" fmla="*/ 2147483646 h 116"/>
              <a:gd name="T58" fmla="*/ 2147483646 w 109"/>
              <a:gd name="T59" fmla="*/ 2147483646 h 116"/>
              <a:gd name="T60" fmla="*/ 2147483646 w 109"/>
              <a:gd name="T61" fmla="*/ 2147483646 h 116"/>
              <a:gd name="T62" fmla="*/ 2147483646 w 109"/>
              <a:gd name="T63" fmla="*/ 2147483646 h 116"/>
              <a:gd name="T64" fmla="*/ 2147483646 w 109"/>
              <a:gd name="T65" fmla="*/ 2147483646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 h="116">
                <a:moveTo>
                  <a:pt x="108" y="72"/>
                </a:moveTo>
                <a:cubicBezTo>
                  <a:pt x="66" y="41"/>
                  <a:pt x="66" y="41"/>
                  <a:pt x="66" y="41"/>
                </a:cubicBezTo>
                <a:cubicBezTo>
                  <a:pt x="66" y="21"/>
                  <a:pt x="66" y="21"/>
                  <a:pt x="66" y="21"/>
                </a:cubicBezTo>
                <a:cubicBezTo>
                  <a:pt x="66" y="16"/>
                  <a:pt x="60" y="0"/>
                  <a:pt x="55" y="0"/>
                </a:cubicBezTo>
                <a:cubicBezTo>
                  <a:pt x="49" y="0"/>
                  <a:pt x="44" y="16"/>
                  <a:pt x="44" y="21"/>
                </a:cubicBezTo>
                <a:cubicBezTo>
                  <a:pt x="44" y="41"/>
                  <a:pt x="44" y="41"/>
                  <a:pt x="44" y="41"/>
                </a:cubicBezTo>
                <a:cubicBezTo>
                  <a:pt x="2" y="72"/>
                  <a:pt x="2" y="72"/>
                  <a:pt x="2" y="72"/>
                </a:cubicBezTo>
                <a:cubicBezTo>
                  <a:pt x="1" y="73"/>
                  <a:pt x="0" y="74"/>
                  <a:pt x="0" y="75"/>
                </a:cubicBezTo>
                <a:cubicBezTo>
                  <a:pt x="0" y="76"/>
                  <a:pt x="0" y="76"/>
                  <a:pt x="0" y="76"/>
                </a:cubicBezTo>
                <a:cubicBezTo>
                  <a:pt x="0" y="77"/>
                  <a:pt x="1" y="78"/>
                  <a:pt x="2" y="79"/>
                </a:cubicBezTo>
                <a:cubicBezTo>
                  <a:pt x="3" y="79"/>
                  <a:pt x="4" y="80"/>
                  <a:pt x="5" y="79"/>
                </a:cubicBezTo>
                <a:cubicBezTo>
                  <a:pt x="44" y="69"/>
                  <a:pt x="44" y="69"/>
                  <a:pt x="44" y="69"/>
                </a:cubicBezTo>
                <a:cubicBezTo>
                  <a:pt x="44" y="76"/>
                  <a:pt x="44" y="76"/>
                  <a:pt x="44" y="76"/>
                </a:cubicBezTo>
                <a:cubicBezTo>
                  <a:pt x="44" y="99"/>
                  <a:pt x="44" y="99"/>
                  <a:pt x="44" y="99"/>
                </a:cubicBezTo>
                <a:cubicBezTo>
                  <a:pt x="31" y="109"/>
                  <a:pt x="31" y="109"/>
                  <a:pt x="31" y="109"/>
                </a:cubicBezTo>
                <a:cubicBezTo>
                  <a:pt x="30" y="109"/>
                  <a:pt x="29" y="110"/>
                  <a:pt x="29" y="112"/>
                </a:cubicBezTo>
                <a:cubicBezTo>
                  <a:pt x="29" y="112"/>
                  <a:pt x="29" y="112"/>
                  <a:pt x="29" y="112"/>
                </a:cubicBezTo>
                <a:cubicBezTo>
                  <a:pt x="29" y="113"/>
                  <a:pt x="30" y="114"/>
                  <a:pt x="31" y="115"/>
                </a:cubicBezTo>
                <a:cubicBezTo>
                  <a:pt x="32" y="116"/>
                  <a:pt x="33" y="116"/>
                  <a:pt x="34" y="116"/>
                </a:cubicBezTo>
                <a:cubicBezTo>
                  <a:pt x="55" y="108"/>
                  <a:pt x="55" y="108"/>
                  <a:pt x="55" y="108"/>
                </a:cubicBezTo>
                <a:cubicBezTo>
                  <a:pt x="75" y="115"/>
                  <a:pt x="75" y="115"/>
                  <a:pt x="75" y="115"/>
                </a:cubicBezTo>
                <a:cubicBezTo>
                  <a:pt x="77" y="116"/>
                  <a:pt x="78" y="116"/>
                  <a:pt x="79" y="115"/>
                </a:cubicBezTo>
                <a:cubicBezTo>
                  <a:pt x="80" y="114"/>
                  <a:pt x="80" y="113"/>
                  <a:pt x="80" y="112"/>
                </a:cubicBezTo>
                <a:cubicBezTo>
                  <a:pt x="80" y="111"/>
                  <a:pt x="80" y="111"/>
                  <a:pt x="80" y="111"/>
                </a:cubicBezTo>
                <a:cubicBezTo>
                  <a:pt x="80" y="110"/>
                  <a:pt x="80" y="109"/>
                  <a:pt x="78" y="108"/>
                </a:cubicBezTo>
                <a:cubicBezTo>
                  <a:pt x="66" y="99"/>
                  <a:pt x="66" y="99"/>
                  <a:pt x="66" y="99"/>
                </a:cubicBezTo>
                <a:cubicBezTo>
                  <a:pt x="66" y="76"/>
                  <a:pt x="66" y="76"/>
                  <a:pt x="66" y="76"/>
                </a:cubicBezTo>
                <a:cubicBezTo>
                  <a:pt x="66" y="69"/>
                  <a:pt x="66" y="69"/>
                  <a:pt x="66" y="69"/>
                </a:cubicBezTo>
                <a:cubicBezTo>
                  <a:pt x="105" y="79"/>
                  <a:pt x="105" y="79"/>
                  <a:pt x="105" y="79"/>
                </a:cubicBezTo>
                <a:cubicBezTo>
                  <a:pt x="106" y="80"/>
                  <a:pt x="107" y="79"/>
                  <a:pt x="108" y="79"/>
                </a:cubicBezTo>
                <a:cubicBezTo>
                  <a:pt x="109" y="78"/>
                  <a:pt x="109" y="77"/>
                  <a:pt x="109" y="76"/>
                </a:cubicBezTo>
                <a:cubicBezTo>
                  <a:pt x="109" y="75"/>
                  <a:pt x="109" y="75"/>
                  <a:pt x="109" y="75"/>
                </a:cubicBezTo>
                <a:cubicBezTo>
                  <a:pt x="109" y="74"/>
                  <a:pt x="109" y="73"/>
                  <a:pt x="108" y="72"/>
                </a:cubicBezTo>
                <a:close/>
              </a:path>
            </a:pathLst>
          </a:custGeom>
          <a:solidFill>
            <a:schemeClr val="accent2"/>
          </a:solidFill>
          <a:ln>
            <a:noFill/>
          </a:ln>
        </p:spPr>
        <p:txBody>
          <a:bodyPr/>
          <a:lstStyle/>
          <a:p>
            <a:endParaRPr lang="es-ES_tradnl" dirty="0">
              <a:solidFill>
                <a:schemeClr val="accent2"/>
              </a:solidFill>
            </a:endParaRPr>
          </a:p>
        </p:txBody>
      </p:sp>
    </p:spTree>
    <p:extLst>
      <p:ext uri="{BB962C8B-B14F-4D97-AF65-F5344CB8AC3E}">
        <p14:creationId xmlns:p14="http://schemas.microsoft.com/office/powerpoint/2010/main" val="3393013490"/>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D0C5C-D114-4A14-BC68-FFBE8229B5BF}"/>
            </a:ext>
          </a:extLst>
        </p:cNvPr>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AE2B18DC-536F-E283-902B-3C6E68930F9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935" b="14935"/>
          <a:stretch/>
        </p:blipFill>
        <p:spPr>
          <a:xfrm>
            <a:off x="0" y="0"/>
            <a:ext cx="12192000" cy="3429000"/>
          </a:xfrm>
        </p:spPr>
      </p:pic>
      <p:sp>
        <p:nvSpPr>
          <p:cNvPr id="11" name="Rectangle 10">
            <a:extLst>
              <a:ext uri="{FF2B5EF4-FFF2-40B4-BE49-F238E27FC236}">
                <a16:creationId xmlns:a16="http://schemas.microsoft.com/office/drawing/2014/main" id="{C2C0DC68-5C29-1504-B3F1-D01E29E532B0}"/>
              </a:ext>
            </a:extLst>
          </p:cNvPr>
          <p:cNvSpPr/>
          <p:nvPr/>
        </p:nvSpPr>
        <p:spPr>
          <a:xfrm flipH="1">
            <a:off x="2999" y="3191089"/>
            <a:ext cx="2499239" cy="2693095"/>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6" name="TextBox 15">
            <a:extLst>
              <a:ext uri="{FF2B5EF4-FFF2-40B4-BE49-F238E27FC236}">
                <a16:creationId xmlns:a16="http://schemas.microsoft.com/office/drawing/2014/main" id="{E742046E-63AA-AFEF-5A64-58683AA6F359}"/>
              </a:ext>
            </a:extLst>
          </p:cNvPr>
          <p:cNvSpPr txBox="1"/>
          <p:nvPr/>
        </p:nvSpPr>
        <p:spPr>
          <a:xfrm>
            <a:off x="3160294" y="4047066"/>
            <a:ext cx="8845617" cy="1600438"/>
          </a:xfrm>
          <a:prstGeom prst="rect">
            <a:avLst/>
          </a:prstGeom>
          <a:noFill/>
        </p:spPr>
        <p:txBody>
          <a:bodyPr wrap="square" rtlCol="0">
            <a:spAutoFit/>
          </a:bodyPr>
          <a:lstStyle/>
          <a:p>
            <a:pPr>
              <a:buNone/>
            </a:pPr>
            <a:r>
              <a:rPr lang="es-ES_tradnl" sz="1400" dirty="0">
                <a:effectLst/>
                <a:latin typeface="Helvetica Neue" panose="02000503000000020004" pitchFamily="2" charset="0"/>
              </a:rPr>
              <a:t>Uno de los mayores desafíos para los viajeros de LATAM en África es la barrera del idioma. Para superarla, ofrecemos:</a:t>
            </a:r>
            <a:br>
              <a:rPr lang="es-ES_tradnl" sz="1400" dirty="0">
                <a:effectLst/>
                <a:latin typeface="Helvetica Neue" panose="02000503000000020004" pitchFamily="2" charset="0"/>
              </a:rPr>
            </a:br>
            <a:endParaRPr lang="es-ES_tradnl" sz="1400" dirty="0">
              <a:effectLst/>
              <a:latin typeface="Helvetica Neue" panose="02000503000000020004" pitchFamily="2" charset="0"/>
            </a:endParaRPr>
          </a:p>
          <a:p>
            <a:pPr marL="285750" indent="-285750">
              <a:buFont typeface="Wingdings" pitchFamily="2" charset="2"/>
              <a:buChar char="v"/>
            </a:pPr>
            <a:r>
              <a:rPr lang="es-ES_tradnl" sz="1400" dirty="0">
                <a:effectLst/>
                <a:latin typeface="Helvetica Neue" panose="02000503000000020004" pitchFamily="2" charset="0"/>
              </a:rPr>
              <a:t>Guías de safari que hablan español para mejorar la experiencia del cliente.</a:t>
            </a:r>
          </a:p>
          <a:p>
            <a:pPr marL="285750" indent="-285750">
              <a:buFont typeface="Wingdings" pitchFamily="2" charset="2"/>
              <a:buChar char="v"/>
            </a:pPr>
            <a:r>
              <a:rPr lang="es-ES_tradnl" sz="1400" dirty="0">
                <a:effectLst/>
                <a:latin typeface="Helvetica Neue" panose="02000503000000020004" pitchFamily="2" charset="0"/>
              </a:rPr>
              <a:t>Documentación de viaje multilingüe, incluyendo folletos, itinerarios y contenido digital en español.</a:t>
            </a:r>
          </a:p>
          <a:p>
            <a:pPr marL="285750" indent="-285750">
              <a:buFont typeface="Wingdings" pitchFamily="2" charset="2"/>
              <a:buChar char="v"/>
            </a:pPr>
            <a:r>
              <a:rPr lang="es-ES_tradnl" sz="1400" dirty="0">
                <a:effectLst/>
                <a:latin typeface="Helvetica Neue" panose="02000503000000020004" pitchFamily="2" charset="0"/>
              </a:rPr>
              <a:t>Personal de apoyo dedicado que puede comunicarse eficazmente con las agencias y clientes de LATAM en sus idiomas nativos.</a:t>
            </a:r>
          </a:p>
        </p:txBody>
      </p:sp>
      <p:sp>
        <p:nvSpPr>
          <p:cNvPr id="17" name="TextBox 16">
            <a:extLst>
              <a:ext uri="{FF2B5EF4-FFF2-40B4-BE49-F238E27FC236}">
                <a16:creationId xmlns:a16="http://schemas.microsoft.com/office/drawing/2014/main" id="{0088AF63-D66E-0B9A-3134-1D30644AB464}"/>
              </a:ext>
            </a:extLst>
          </p:cNvPr>
          <p:cNvSpPr txBox="1"/>
          <p:nvPr/>
        </p:nvSpPr>
        <p:spPr>
          <a:xfrm>
            <a:off x="3818349" y="3708512"/>
            <a:ext cx="7529506" cy="338554"/>
          </a:xfrm>
          <a:prstGeom prst="rect">
            <a:avLst/>
          </a:prstGeom>
          <a:noFill/>
        </p:spPr>
        <p:txBody>
          <a:bodyPr wrap="square">
            <a:spAutoFit/>
          </a:bodyPr>
          <a:lstStyle/>
          <a:p>
            <a:r>
              <a:rPr lang="es-ES_tradnl" sz="1600" b="1" dirty="0">
                <a:solidFill>
                  <a:schemeClr val="accent2"/>
                </a:solidFill>
                <a:effectLst/>
                <a:latin typeface="Helvetica Neue" panose="02000503000000020004" pitchFamily="2" charset="0"/>
              </a:rPr>
              <a:t>3. Guías bilingües (español, portugués, inglés)</a:t>
            </a:r>
            <a:endParaRPr lang="es-ES_tradnl" sz="1600" dirty="0">
              <a:solidFill>
                <a:schemeClr val="accent2"/>
              </a:solidFill>
              <a:effectLst/>
              <a:latin typeface="Helvetica Neue" panose="02000503000000020004" pitchFamily="2" charset="0"/>
            </a:endParaRPr>
          </a:p>
        </p:txBody>
      </p:sp>
      <p:sp>
        <p:nvSpPr>
          <p:cNvPr id="20" name="Freeform 100">
            <a:extLst>
              <a:ext uri="{FF2B5EF4-FFF2-40B4-BE49-F238E27FC236}">
                <a16:creationId xmlns:a16="http://schemas.microsoft.com/office/drawing/2014/main" id="{41EA1D72-74BC-C52F-79CC-5441FD4D89BC}"/>
              </a:ext>
            </a:extLst>
          </p:cNvPr>
          <p:cNvSpPr>
            <a:spLocks/>
          </p:cNvSpPr>
          <p:nvPr/>
        </p:nvSpPr>
        <p:spPr bwMode="auto">
          <a:xfrm>
            <a:off x="3331024" y="3677419"/>
            <a:ext cx="316595" cy="338555"/>
          </a:xfrm>
          <a:custGeom>
            <a:avLst/>
            <a:gdLst>
              <a:gd name="T0" fmla="*/ 2147483646 w 109"/>
              <a:gd name="T1" fmla="*/ 2147483646 h 116"/>
              <a:gd name="T2" fmla="*/ 2147483646 w 109"/>
              <a:gd name="T3" fmla="*/ 2147483646 h 116"/>
              <a:gd name="T4" fmla="*/ 2147483646 w 109"/>
              <a:gd name="T5" fmla="*/ 2147483646 h 116"/>
              <a:gd name="T6" fmla="*/ 2147483646 w 109"/>
              <a:gd name="T7" fmla="*/ 0 h 116"/>
              <a:gd name="T8" fmla="*/ 2147483646 w 109"/>
              <a:gd name="T9" fmla="*/ 2147483646 h 116"/>
              <a:gd name="T10" fmla="*/ 2147483646 w 109"/>
              <a:gd name="T11" fmla="*/ 2147483646 h 116"/>
              <a:gd name="T12" fmla="*/ 2147483646 w 109"/>
              <a:gd name="T13" fmla="*/ 2147483646 h 116"/>
              <a:gd name="T14" fmla="*/ 0 w 109"/>
              <a:gd name="T15" fmla="*/ 2147483646 h 116"/>
              <a:gd name="T16" fmla="*/ 0 w 109"/>
              <a:gd name="T17" fmla="*/ 2147483646 h 116"/>
              <a:gd name="T18" fmla="*/ 2147483646 w 109"/>
              <a:gd name="T19" fmla="*/ 2147483646 h 116"/>
              <a:gd name="T20" fmla="*/ 2147483646 w 109"/>
              <a:gd name="T21" fmla="*/ 2147483646 h 116"/>
              <a:gd name="T22" fmla="*/ 2147483646 w 109"/>
              <a:gd name="T23" fmla="*/ 2147483646 h 116"/>
              <a:gd name="T24" fmla="*/ 2147483646 w 109"/>
              <a:gd name="T25" fmla="*/ 2147483646 h 116"/>
              <a:gd name="T26" fmla="*/ 2147483646 w 109"/>
              <a:gd name="T27" fmla="*/ 2147483646 h 116"/>
              <a:gd name="T28" fmla="*/ 2147483646 w 109"/>
              <a:gd name="T29" fmla="*/ 2147483646 h 116"/>
              <a:gd name="T30" fmla="*/ 2147483646 w 109"/>
              <a:gd name="T31" fmla="*/ 2147483646 h 116"/>
              <a:gd name="T32" fmla="*/ 2147483646 w 109"/>
              <a:gd name="T33" fmla="*/ 2147483646 h 116"/>
              <a:gd name="T34" fmla="*/ 2147483646 w 109"/>
              <a:gd name="T35" fmla="*/ 2147483646 h 116"/>
              <a:gd name="T36" fmla="*/ 2147483646 w 109"/>
              <a:gd name="T37" fmla="*/ 2147483646 h 116"/>
              <a:gd name="T38" fmla="*/ 2147483646 w 109"/>
              <a:gd name="T39" fmla="*/ 2147483646 h 116"/>
              <a:gd name="T40" fmla="*/ 2147483646 w 109"/>
              <a:gd name="T41" fmla="*/ 2147483646 h 116"/>
              <a:gd name="T42" fmla="*/ 2147483646 w 109"/>
              <a:gd name="T43" fmla="*/ 2147483646 h 116"/>
              <a:gd name="T44" fmla="*/ 2147483646 w 109"/>
              <a:gd name="T45" fmla="*/ 2147483646 h 116"/>
              <a:gd name="T46" fmla="*/ 2147483646 w 109"/>
              <a:gd name="T47" fmla="*/ 2147483646 h 116"/>
              <a:gd name="T48" fmla="*/ 2147483646 w 109"/>
              <a:gd name="T49" fmla="*/ 2147483646 h 116"/>
              <a:gd name="T50" fmla="*/ 2147483646 w 109"/>
              <a:gd name="T51" fmla="*/ 2147483646 h 116"/>
              <a:gd name="T52" fmla="*/ 2147483646 w 109"/>
              <a:gd name="T53" fmla="*/ 2147483646 h 116"/>
              <a:gd name="T54" fmla="*/ 2147483646 w 109"/>
              <a:gd name="T55" fmla="*/ 2147483646 h 116"/>
              <a:gd name="T56" fmla="*/ 2147483646 w 109"/>
              <a:gd name="T57" fmla="*/ 2147483646 h 116"/>
              <a:gd name="T58" fmla="*/ 2147483646 w 109"/>
              <a:gd name="T59" fmla="*/ 2147483646 h 116"/>
              <a:gd name="T60" fmla="*/ 2147483646 w 109"/>
              <a:gd name="T61" fmla="*/ 2147483646 h 116"/>
              <a:gd name="T62" fmla="*/ 2147483646 w 109"/>
              <a:gd name="T63" fmla="*/ 2147483646 h 116"/>
              <a:gd name="T64" fmla="*/ 2147483646 w 109"/>
              <a:gd name="T65" fmla="*/ 2147483646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 h="116">
                <a:moveTo>
                  <a:pt x="108" y="72"/>
                </a:moveTo>
                <a:cubicBezTo>
                  <a:pt x="66" y="41"/>
                  <a:pt x="66" y="41"/>
                  <a:pt x="66" y="41"/>
                </a:cubicBezTo>
                <a:cubicBezTo>
                  <a:pt x="66" y="21"/>
                  <a:pt x="66" y="21"/>
                  <a:pt x="66" y="21"/>
                </a:cubicBezTo>
                <a:cubicBezTo>
                  <a:pt x="66" y="16"/>
                  <a:pt x="60" y="0"/>
                  <a:pt x="55" y="0"/>
                </a:cubicBezTo>
                <a:cubicBezTo>
                  <a:pt x="49" y="0"/>
                  <a:pt x="44" y="16"/>
                  <a:pt x="44" y="21"/>
                </a:cubicBezTo>
                <a:cubicBezTo>
                  <a:pt x="44" y="41"/>
                  <a:pt x="44" y="41"/>
                  <a:pt x="44" y="41"/>
                </a:cubicBezTo>
                <a:cubicBezTo>
                  <a:pt x="2" y="72"/>
                  <a:pt x="2" y="72"/>
                  <a:pt x="2" y="72"/>
                </a:cubicBezTo>
                <a:cubicBezTo>
                  <a:pt x="1" y="73"/>
                  <a:pt x="0" y="74"/>
                  <a:pt x="0" y="75"/>
                </a:cubicBezTo>
                <a:cubicBezTo>
                  <a:pt x="0" y="76"/>
                  <a:pt x="0" y="76"/>
                  <a:pt x="0" y="76"/>
                </a:cubicBezTo>
                <a:cubicBezTo>
                  <a:pt x="0" y="77"/>
                  <a:pt x="1" y="78"/>
                  <a:pt x="2" y="79"/>
                </a:cubicBezTo>
                <a:cubicBezTo>
                  <a:pt x="3" y="79"/>
                  <a:pt x="4" y="80"/>
                  <a:pt x="5" y="79"/>
                </a:cubicBezTo>
                <a:cubicBezTo>
                  <a:pt x="44" y="69"/>
                  <a:pt x="44" y="69"/>
                  <a:pt x="44" y="69"/>
                </a:cubicBezTo>
                <a:cubicBezTo>
                  <a:pt x="44" y="76"/>
                  <a:pt x="44" y="76"/>
                  <a:pt x="44" y="76"/>
                </a:cubicBezTo>
                <a:cubicBezTo>
                  <a:pt x="44" y="99"/>
                  <a:pt x="44" y="99"/>
                  <a:pt x="44" y="99"/>
                </a:cubicBezTo>
                <a:cubicBezTo>
                  <a:pt x="31" y="109"/>
                  <a:pt x="31" y="109"/>
                  <a:pt x="31" y="109"/>
                </a:cubicBezTo>
                <a:cubicBezTo>
                  <a:pt x="30" y="109"/>
                  <a:pt x="29" y="110"/>
                  <a:pt x="29" y="112"/>
                </a:cubicBezTo>
                <a:cubicBezTo>
                  <a:pt x="29" y="112"/>
                  <a:pt x="29" y="112"/>
                  <a:pt x="29" y="112"/>
                </a:cubicBezTo>
                <a:cubicBezTo>
                  <a:pt x="29" y="113"/>
                  <a:pt x="30" y="114"/>
                  <a:pt x="31" y="115"/>
                </a:cubicBezTo>
                <a:cubicBezTo>
                  <a:pt x="32" y="116"/>
                  <a:pt x="33" y="116"/>
                  <a:pt x="34" y="116"/>
                </a:cubicBezTo>
                <a:cubicBezTo>
                  <a:pt x="55" y="108"/>
                  <a:pt x="55" y="108"/>
                  <a:pt x="55" y="108"/>
                </a:cubicBezTo>
                <a:cubicBezTo>
                  <a:pt x="75" y="115"/>
                  <a:pt x="75" y="115"/>
                  <a:pt x="75" y="115"/>
                </a:cubicBezTo>
                <a:cubicBezTo>
                  <a:pt x="77" y="116"/>
                  <a:pt x="78" y="116"/>
                  <a:pt x="79" y="115"/>
                </a:cubicBezTo>
                <a:cubicBezTo>
                  <a:pt x="80" y="114"/>
                  <a:pt x="80" y="113"/>
                  <a:pt x="80" y="112"/>
                </a:cubicBezTo>
                <a:cubicBezTo>
                  <a:pt x="80" y="111"/>
                  <a:pt x="80" y="111"/>
                  <a:pt x="80" y="111"/>
                </a:cubicBezTo>
                <a:cubicBezTo>
                  <a:pt x="80" y="110"/>
                  <a:pt x="80" y="109"/>
                  <a:pt x="78" y="108"/>
                </a:cubicBezTo>
                <a:cubicBezTo>
                  <a:pt x="66" y="99"/>
                  <a:pt x="66" y="99"/>
                  <a:pt x="66" y="99"/>
                </a:cubicBezTo>
                <a:cubicBezTo>
                  <a:pt x="66" y="76"/>
                  <a:pt x="66" y="76"/>
                  <a:pt x="66" y="76"/>
                </a:cubicBezTo>
                <a:cubicBezTo>
                  <a:pt x="66" y="69"/>
                  <a:pt x="66" y="69"/>
                  <a:pt x="66" y="69"/>
                </a:cubicBezTo>
                <a:cubicBezTo>
                  <a:pt x="105" y="79"/>
                  <a:pt x="105" y="79"/>
                  <a:pt x="105" y="79"/>
                </a:cubicBezTo>
                <a:cubicBezTo>
                  <a:pt x="106" y="80"/>
                  <a:pt x="107" y="79"/>
                  <a:pt x="108" y="79"/>
                </a:cubicBezTo>
                <a:cubicBezTo>
                  <a:pt x="109" y="78"/>
                  <a:pt x="109" y="77"/>
                  <a:pt x="109" y="76"/>
                </a:cubicBezTo>
                <a:cubicBezTo>
                  <a:pt x="109" y="75"/>
                  <a:pt x="109" y="75"/>
                  <a:pt x="109" y="75"/>
                </a:cubicBezTo>
                <a:cubicBezTo>
                  <a:pt x="109" y="74"/>
                  <a:pt x="109" y="73"/>
                  <a:pt x="108" y="72"/>
                </a:cubicBezTo>
                <a:close/>
              </a:path>
            </a:pathLst>
          </a:custGeom>
          <a:solidFill>
            <a:schemeClr val="accent2"/>
          </a:solidFill>
          <a:ln>
            <a:noFill/>
          </a:ln>
        </p:spPr>
        <p:txBody>
          <a:bodyPr/>
          <a:lstStyle/>
          <a:p>
            <a:endParaRPr lang="es-ES_tradnl" dirty="0">
              <a:solidFill>
                <a:schemeClr val="accent2"/>
              </a:solidFill>
            </a:endParaRPr>
          </a:p>
        </p:txBody>
      </p:sp>
      <p:sp>
        <p:nvSpPr>
          <p:cNvPr id="3" name="TextBox 2">
            <a:extLst>
              <a:ext uri="{FF2B5EF4-FFF2-40B4-BE49-F238E27FC236}">
                <a16:creationId xmlns:a16="http://schemas.microsoft.com/office/drawing/2014/main" id="{2890F34B-45CE-DDF5-2B8E-BA2F4E7F305B}"/>
              </a:ext>
            </a:extLst>
          </p:cNvPr>
          <p:cNvSpPr txBox="1"/>
          <p:nvPr/>
        </p:nvSpPr>
        <p:spPr>
          <a:xfrm>
            <a:off x="173734" y="3734661"/>
            <a:ext cx="2149338" cy="1631216"/>
          </a:xfrm>
          <a:prstGeom prst="rect">
            <a:avLst/>
          </a:prstGeom>
          <a:noFill/>
        </p:spPr>
        <p:txBody>
          <a:bodyPr wrap="square">
            <a:spAutoFit/>
          </a:bodyPr>
          <a:lstStyle/>
          <a:p>
            <a:r>
              <a:rPr lang="es-ES_tradnl" sz="2000" b="1" dirty="0">
                <a:effectLst/>
                <a:latin typeface="Helvetica Neue" panose="02000503000000020004" pitchFamily="2" charset="0"/>
              </a:rPr>
              <a:t>Estrategias de ventas clave para el mercado latinoamericano</a:t>
            </a:r>
            <a:endParaRPr lang="es-ES_tradnl" sz="2000" dirty="0">
              <a:effectLst/>
              <a:latin typeface="Helvetica Neue" panose="02000503000000020004" pitchFamily="2" charset="0"/>
            </a:endParaRPr>
          </a:p>
        </p:txBody>
      </p:sp>
    </p:spTree>
    <p:extLst>
      <p:ext uri="{BB962C8B-B14F-4D97-AF65-F5344CB8AC3E}">
        <p14:creationId xmlns:p14="http://schemas.microsoft.com/office/powerpoint/2010/main" val="135033171"/>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tile tx="0" ty="0" sx="100000" sy="100000" flip="none" algn="tl"/>
        </a:blip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0F3F8B3-6B2B-FD52-D7B9-D82FCE183415}"/>
              </a:ext>
            </a:extLst>
          </p:cNvPr>
          <p:cNvSpPr/>
          <p:nvPr/>
        </p:nvSpPr>
        <p:spPr>
          <a:xfrm>
            <a:off x="7590998" y="3676851"/>
            <a:ext cx="4334703" cy="2683335"/>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22" name="TextBox 21">
            <a:extLst>
              <a:ext uri="{FF2B5EF4-FFF2-40B4-BE49-F238E27FC236}">
                <a16:creationId xmlns:a16="http://schemas.microsoft.com/office/drawing/2014/main" id="{DB599189-F7CF-40B9-BDE4-01A08C7C4071}"/>
              </a:ext>
            </a:extLst>
          </p:cNvPr>
          <p:cNvSpPr txBox="1"/>
          <p:nvPr/>
        </p:nvSpPr>
        <p:spPr>
          <a:xfrm>
            <a:off x="508378" y="2650917"/>
            <a:ext cx="3220612" cy="954107"/>
          </a:xfrm>
          <a:prstGeom prst="rect">
            <a:avLst/>
          </a:prstGeom>
          <a:noFill/>
        </p:spPr>
        <p:txBody>
          <a:bodyPr wrap="square" rtlCol="0">
            <a:spAutoFit/>
          </a:bodyPr>
          <a:lstStyle/>
          <a:p>
            <a:pPr>
              <a:buNone/>
            </a:pPr>
            <a:r>
              <a:rPr lang="es-ES_tradnl" sz="1400" dirty="0">
                <a:latin typeface="Helvetica Neue" panose="02000503000000020004" pitchFamily="2" charset="0"/>
              </a:rPr>
              <a:t>U</a:t>
            </a:r>
            <a:r>
              <a:rPr lang="es-ES_tradnl" sz="1400" dirty="0">
                <a:effectLst/>
                <a:latin typeface="Helvetica Neue" panose="02000503000000020004" pitchFamily="2" charset="0"/>
              </a:rPr>
              <a:t>na experiencia imprescindible muy solicitada por los clientes de Latinoamérica, especialmente en </a:t>
            </a:r>
            <a:r>
              <a:rPr lang="es-ES_tradnl" sz="1400" dirty="0" err="1">
                <a:effectLst/>
                <a:latin typeface="Helvetica Neue" panose="02000503000000020004" pitchFamily="2" charset="0"/>
              </a:rPr>
              <a:t>Masai</a:t>
            </a:r>
            <a:r>
              <a:rPr lang="es-ES_tradnl" sz="1400" dirty="0">
                <a:effectLst/>
                <a:latin typeface="Helvetica Neue" panose="02000503000000020004" pitchFamily="2" charset="0"/>
              </a:rPr>
              <a:t> Mara y el </a:t>
            </a:r>
            <a:r>
              <a:rPr lang="es-ES_tradnl" sz="1400" dirty="0" err="1">
                <a:effectLst/>
                <a:latin typeface="Helvetica Neue" panose="02000503000000020004" pitchFamily="2" charset="0"/>
              </a:rPr>
              <a:t>Serengeti</a:t>
            </a:r>
            <a:r>
              <a:rPr lang="es-ES_tradnl" sz="1400" dirty="0">
                <a:effectLst/>
                <a:latin typeface="Helvetica Neue" panose="02000503000000020004" pitchFamily="2" charset="0"/>
              </a:rPr>
              <a:t>.</a:t>
            </a:r>
          </a:p>
        </p:txBody>
      </p:sp>
      <p:sp>
        <p:nvSpPr>
          <p:cNvPr id="26" name="TextBox 25">
            <a:extLst>
              <a:ext uri="{FF2B5EF4-FFF2-40B4-BE49-F238E27FC236}">
                <a16:creationId xmlns:a16="http://schemas.microsoft.com/office/drawing/2014/main" id="{022C8FF9-3D25-4472-8720-08DDE6E1021F}"/>
              </a:ext>
            </a:extLst>
          </p:cNvPr>
          <p:cNvSpPr txBox="1"/>
          <p:nvPr/>
        </p:nvSpPr>
        <p:spPr>
          <a:xfrm>
            <a:off x="935724" y="2149413"/>
            <a:ext cx="1623156" cy="523220"/>
          </a:xfrm>
          <a:prstGeom prst="rect">
            <a:avLst/>
          </a:prstGeom>
          <a:noFill/>
        </p:spPr>
        <p:txBody>
          <a:bodyPr wrap="square" rtlCol="0">
            <a:spAutoFit/>
          </a:bodyPr>
          <a:lstStyle/>
          <a:p>
            <a:r>
              <a:rPr lang="es-ES_tradnl" sz="1400" b="1" dirty="0">
                <a:effectLst/>
                <a:latin typeface="Helvetica Neue" panose="02000503000000020004" pitchFamily="2" charset="0"/>
              </a:rPr>
              <a:t>Safaris en globo aerostático</a:t>
            </a:r>
            <a:endParaRPr lang="es-ES_tradnl" sz="1400" b="1" dirty="0">
              <a:solidFill>
                <a:schemeClr val="tx1">
                  <a:lumMod val="85000"/>
                  <a:lumOff val="15000"/>
                </a:schemeClr>
              </a:solidFill>
              <a:latin typeface="Work Sans" pitchFamily="2" charset="0"/>
              <a:ea typeface="Open Sans ExtraBold" panose="020B0606030504020204" pitchFamily="34" charset="0"/>
              <a:cs typeface="Open Sans ExtraBold" panose="020B0606030504020204" pitchFamily="34" charset="0"/>
            </a:endParaRPr>
          </a:p>
        </p:txBody>
      </p:sp>
      <p:sp>
        <p:nvSpPr>
          <p:cNvPr id="56" name="Rectangle 55">
            <a:extLst>
              <a:ext uri="{FF2B5EF4-FFF2-40B4-BE49-F238E27FC236}">
                <a16:creationId xmlns:a16="http://schemas.microsoft.com/office/drawing/2014/main" id="{314118B7-7963-4606-B378-4B094012B7C9}"/>
              </a:ext>
            </a:extLst>
          </p:cNvPr>
          <p:cNvSpPr/>
          <p:nvPr/>
        </p:nvSpPr>
        <p:spPr>
          <a:xfrm>
            <a:off x="558874" y="2206129"/>
            <a:ext cx="285773" cy="2857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0" name="TextBox 9">
            <a:extLst>
              <a:ext uri="{FF2B5EF4-FFF2-40B4-BE49-F238E27FC236}">
                <a16:creationId xmlns:a16="http://schemas.microsoft.com/office/drawing/2014/main" id="{C2F2EAF7-105F-EC7E-51D5-028468CE7B61}"/>
              </a:ext>
            </a:extLst>
          </p:cNvPr>
          <p:cNvSpPr txBox="1"/>
          <p:nvPr/>
        </p:nvSpPr>
        <p:spPr>
          <a:xfrm>
            <a:off x="296562" y="303583"/>
            <a:ext cx="11518344" cy="1077218"/>
          </a:xfrm>
          <a:prstGeom prst="rect">
            <a:avLst/>
          </a:prstGeom>
          <a:noFill/>
        </p:spPr>
        <p:txBody>
          <a:bodyPr wrap="square">
            <a:spAutoFit/>
          </a:bodyPr>
          <a:lstStyle/>
          <a:p>
            <a:pPr algn="ctr"/>
            <a:r>
              <a:rPr lang="es-ES_tradnl" sz="3200" b="1" dirty="0">
                <a:effectLst/>
                <a:latin typeface="Helvetica Neue" panose="02000503000000020004" pitchFamily="2" charset="0"/>
              </a:rPr>
              <a:t>Cómo vender más experiencias de safari y aumentar </a:t>
            </a:r>
          </a:p>
          <a:p>
            <a:pPr algn="ctr"/>
            <a:r>
              <a:rPr lang="es-ES_tradnl" sz="3200" b="1" dirty="0">
                <a:effectLst/>
                <a:latin typeface="Helvetica Neue" panose="02000503000000020004" pitchFamily="2" charset="0"/>
              </a:rPr>
              <a:t>los ingresos</a:t>
            </a:r>
            <a:endParaRPr lang="es-ES_tradnl" sz="3200" dirty="0">
              <a:effectLst/>
              <a:latin typeface="Helvetica Neue" panose="02000503000000020004" pitchFamily="2" charset="0"/>
            </a:endParaRPr>
          </a:p>
        </p:txBody>
      </p:sp>
      <p:sp>
        <p:nvSpPr>
          <p:cNvPr id="11" name="TextBox 10">
            <a:extLst>
              <a:ext uri="{FF2B5EF4-FFF2-40B4-BE49-F238E27FC236}">
                <a16:creationId xmlns:a16="http://schemas.microsoft.com/office/drawing/2014/main" id="{B5AD3D33-CBF1-7CA0-1E9E-4E13B279B446}"/>
              </a:ext>
            </a:extLst>
          </p:cNvPr>
          <p:cNvSpPr txBox="1"/>
          <p:nvPr/>
        </p:nvSpPr>
        <p:spPr>
          <a:xfrm>
            <a:off x="774965" y="1333827"/>
            <a:ext cx="10642069" cy="523220"/>
          </a:xfrm>
          <a:prstGeom prst="rect">
            <a:avLst/>
          </a:prstGeom>
          <a:noFill/>
        </p:spPr>
        <p:txBody>
          <a:bodyPr wrap="square">
            <a:spAutoFit/>
          </a:bodyPr>
          <a:lstStyle/>
          <a:p>
            <a:pPr algn="ctr"/>
            <a:r>
              <a:rPr lang="es-ES_tradnl" sz="1400" dirty="0">
                <a:effectLst/>
                <a:latin typeface="Helvetica Neue" panose="02000503000000020004" pitchFamily="2" charset="0"/>
              </a:rPr>
              <a:t>Los viajeros latinoamericanos valoran el valor añadido y las experiencias únicas. Capacitamos a nuestros socios para vender más actividades de safari de alta gama que crean momentos inolvidables:</a:t>
            </a:r>
          </a:p>
        </p:txBody>
      </p:sp>
      <p:sp>
        <p:nvSpPr>
          <p:cNvPr id="12" name="TextBox 11">
            <a:extLst>
              <a:ext uri="{FF2B5EF4-FFF2-40B4-BE49-F238E27FC236}">
                <a16:creationId xmlns:a16="http://schemas.microsoft.com/office/drawing/2014/main" id="{98A3F34D-3C62-C751-DE11-A15E787F1D58}"/>
              </a:ext>
            </a:extLst>
          </p:cNvPr>
          <p:cNvSpPr txBox="1"/>
          <p:nvPr/>
        </p:nvSpPr>
        <p:spPr>
          <a:xfrm>
            <a:off x="4065693" y="2660542"/>
            <a:ext cx="3245474" cy="1384995"/>
          </a:xfrm>
          <a:prstGeom prst="rect">
            <a:avLst/>
          </a:prstGeom>
          <a:noFill/>
        </p:spPr>
        <p:txBody>
          <a:bodyPr wrap="square" rtlCol="0">
            <a:spAutoFit/>
          </a:bodyPr>
          <a:lstStyle/>
          <a:p>
            <a:pPr>
              <a:buNone/>
            </a:pPr>
            <a:r>
              <a:rPr lang="es-ES_tradnl" sz="1400" dirty="0">
                <a:latin typeface="Helvetica Neue" panose="02000503000000020004" pitchFamily="2" charset="0"/>
              </a:rPr>
              <a:t>E</a:t>
            </a:r>
            <a:r>
              <a:rPr lang="es-ES_tradnl" sz="1400" dirty="0">
                <a:effectLst/>
                <a:latin typeface="Helvetica Neue" panose="02000503000000020004" pitchFamily="2" charset="0"/>
              </a:rPr>
              <a:t>xperiencias como visitar a las tribus masái, </a:t>
            </a:r>
            <a:r>
              <a:rPr lang="es-ES_tradnl" sz="1400" dirty="0" err="1">
                <a:effectLst/>
                <a:latin typeface="Helvetica Neue" panose="02000503000000020004" pitchFamily="2" charset="0"/>
              </a:rPr>
              <a:t>samburu</a:t>
            </a:r>
            <a:r>
              <a:rPr lang="es-ES_tradnl" sz="1400" dirty="0">
                <a:effectLst/>
                <a:latin typeface="Helvetica Neue" panose="02000503000000020004" pitchFamily="2" charset="0"/>
              </a:rPr>
              <a:t> o </a:t>
            </a:r>
            <a:r>
              <a:rPr lang="es-ES_tradnl" sz="1400" dirty="0" err="1">
                <a:effectLst/>
                <a:latin typeface="Helvetica Neue" panose="02000503000000020004" pitchFamily="2" charset="0"/>
              </a:rPr>
              <a:t>hadzabe</a:t>
            </a:r>
            <a:r>
              <a:rPr lang="es-ES_tradnl" sz="1400" dirty="0">
                <a:effectLst/>
                <a:latin typeface="Helvetica Neue" panose="02000503000000020004" pitchFamily="2" charset="0"/>
              </a:rPr>
              <a:t> son muy atractivas, ya que los viajeros de Latinoamérica están profundamente interesados en las culturas y tradiciones indígenas.</a:t>
            </a:r>
          </a:p>
        </p:txBody>
      </p:sp>
      <p:sp>
        <p:nvSpPr>
          <p:cNvPr id="13" name="TextBox 12">
            <a:extLst>
              <a:ext uri="{FF2B5EF4-FFF2-40B4-BE49-F238E27FC236}">
                <a16:creationId xmlns:a16="http://schemas.microsoft.com/office/drawing/2014/main" id="{021EFE04-5A4F-1EEF-DDF0-AA5A2D7EEDC8}"/>
              </a:ext>
            </a:extLst>
          </p:cNvPr>
          <p:cNvSpPr txBox="1"/>
          <p:nvPr/>
        </p:nvSpPr>
        <p:spPr>
          <a:xfrm>
            <a:off x="4569860" y="2137322"/>
            <a:ext cx="2686156" cy="523220"/>
          </a:xfrm>
          <a:prstGeom prst="rect">
            <a:avLst/>
          </a:prstGeom>
          <a:noFill/>
        </p:spPr>
        <p:txBody>
          <a:bodyPr wrap="square" rtlCol="0">
            <a:spAutoFit/>
          </a:bodyPr>
          <a:lstStyle/>
          <a:p>
            <a:r>
              <a:rPr lang="es-ES_tradnl" sz="1400" b="1" dirty="0">
                <a:effectLst/>
                <a:latin typeface="Helvetica Neue" panose="02000503000000020004" pitchFamily="2" charset="0"/>
              </a:rPr>
              <a:t>Visitas culturales e interacción con la comunidad</a:t>
            </a:r>
            <a:endParaRPr lang="es-ES_tradnl" sz="1400" b="1" dirty="0">
              <a:solidFill>
                <a:schemeClr val="tx1">
                  <a:lumMod val="85000"/>
                  <a:lumOff val="15000"/>
                </a:schemeClr>
              </a:solidFill>
              <a:latin typeface="Work Sans" pitchFamily="2"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C9D8230B-B508-7845-1E3C-4F6020953B0D}"/>
              </a:ext>
            </a:extLst>
          </p:cNvPr>
          <p:cNvSpPr/>
          <p:nvPr/>
        </p:nvSpPr>
        <p:spPr>
          <a:xfrm>
            <a:off x="4161456" y="2214607"/>
            <a:ext cx="285773" cy="2857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5" name="TextBox 14">
            <a:extLst>
              <a:ext uri="{FF2B5EF4-FFF2-40B4-BE49-F238E27FC236}">
                <a16:creationId xmlns:a16="http://schemas.microsoft.com/office/drawing/2014/main" id="{2039D8E2-FFD7-C1C6-1FB1-6068344AECC9}"/>
              </a:ext>
            </a:extLst>
          </p:cNvPr>
          <p:cNvSpPr txBox="1"/>
          <p:nvPr/>
        </p:nvSpPr>
        <p:spPr>
          <a:xfrm>
            <a:off x="8136293" y="2639953"/>
            <a:ext cx="2686156" cy="954107"/>
          </a:xfrm>
          <a:prstGeom prst="rect">
            <a:avLst/>
          </a:prstGeom>
          <a:noFill/>
        </p:spPr>
        <p:txBody>
          <a:bodyPr wrap="square" rtlCol="0">
            <a:spAutoFit/>
          </a:bodyPr>
          <a:lstStyle/>
          <a:p>
            <a:pPr>
              <a:buNone/>
            </a:pPr>
            <a:r>
              <a:rPr lang="es-ES_tradnl" sz="1400" dirty="0">
                <a:latin typeface="Helvetica Neue" panose="02000503000000020004" pitchFamily="2" charset="0"/>
              </a:rPr>
              <a:t>E</a:t>
            </a:r>
            <a:r>
              <a:rPr lang="es-ES_tradnl" sz="1400" dirty="0">
                <a:effectLst/>
                <a:latin typeface="Helvetica Neue" panose="02000503000000020004" pitchFamily="2" charset="0"/>
              </a:rPr>
              <a:t>xperiencias gastronómicas exclusivas en plena naturaleza con vinos premium, cócteles y comidas gourmet.</a:t>
            </a:r>
          </a:p>
        </p:txBody>
      </p:sp>
      <p:sp>
        <p:nvSpPr>
          <p:cNvPr id="16" name="TextBox 15">
            <a:extLst>
              <a:ext uri="{FF2B5EF4-FFF2-40B4-BE49-F238E27FC236}">
                <a16:creationId xmlns:a16="http://schemas.microsoft.com/office/drawing/2014/main" id="{84BFB944-0355-BB3A-99AD-EFE2C755B892}"/>
              </a:ext>
            </a:extLst>
          </p:cNvPr>
          <p:cNvSpPr txBox="1"/>
          <p:nvPr/>
        </p:nvSpPr>
        <p:spPr>
          <a:xfrm>
            <a:off x="8597253" y="2156573"/>
            <a:ext cx="2365921" cy="523220"/>
          </a:xfrm>
          <a:prstGeom prst="rect">
            <a:avLst/>
          </a:prstGeom>
          <a:noFill/>
        </p:spPr>
        <p:txBody>
          <a:bodyPr wrap="square" rtlCol="0">
            <a:spAutoFit/>
          </a:bodyPr>
          <a:lstStyle/>
          <a:p>
            <a:r>
              <a:rPr lang="es-ES_tradnl" sz="1400" b="1" dirty="0">
                <a:effectLst/>
                <a:latin typeface="Helvetica Neue" panose="02000503000000020004" pitchFamily="2" charset="0"/>
              </a:rPr>
              <a:t>Atardeceres privados y cenas en la sabana</a:t>
            </a:r>
            <a:endParaRPr lang="es-ES_tradnl" sz="1400" b="1" dirty="0">
              <a:solidFill>
                <a:schemeClr val="tx1">
                  <a:lumMod val="85000"/>
                  <a:lumOff val="15000"/>
                </a:schemeClr>
              </a:solidFill>
              <a:latin typeface="Work Sans" pitchFamily="2" charset="0"/>
              <a:ea typeface="Open Sans ExtraBold" panose="020B0606030504020204" pitchFamily="34" charset="0"/>
              <a:cs typeface="Open Sans ExtraBold" panose="020B0606030504020204" pitchFamily="34" charset="0"/>
            </a:endParaRPr>
          </a:p>
        </p:txBody>
      </p:sp>
      <p:sp>
        <p:nvSpPr>
          <p:cNvPr id="17" name="Rectangle 16">
            <a:extLst>
              <a:ext uri="{FF2B5EF4-FFF2-40B4-BE49-F238E27FC236}">
                <a16:creationId xmlns:a16="http://schemas.microsoft.com/office/drawing/2014/main" id="{30858F02-1273-05E1-05CD-9FB2F6B9ED28}"/>
              </a:ext>
            </a:extLst>
          </p:cNvPr>
          <p:cNvSpPr/>
          <p:nvPr/>
        </p:nvSpPr>
        <p:spPr>
          <a:xfrm>
            <a:off x="8220456" y="2233858"/>
            <a:ext cx="285773" cy="2857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8" name="TextBox 17">
            <a:extLst>
              <a:ext uri="{FF2B5EF4-FFF2-40B4-BE49-F238E27FC236}">
                <a16:creationId xmlns:a16="http://schemas.microsoft.com/office/drawing/2014/main" id="{CABD407A-AE85-48D9-33B6-A2E5722148EF}"/>
              </a:ext>
            </a:extLst>
          </p:cNvPr>
          <p:cNvSpPr txBox="1"/>
          <p:nvPr/>
        </p:nvSpPr>
        <p:spPr>
          <a:xfrm>
            <a:off x="507977" y="4787815"/>
            <a:ext cx="3322557" cy="954107"/>
          </a:xfrm>
          <a:prstGeom prst="rect">
            <a:avLst/>
          </a:prstGeom>
          <a:noFill/>
        </p:spPr>
        <p:txBody>
          <a:bodyPr wrap="square" rtlCol="0">
            <a:spAutoFit/>
          </a:bodyPr>
          <a:lstStyle/>
          <a:p>
            <a:pPr>
              <a:buNone/>
            </a:pPr>
            <a:r>
              <a:rPr lang="es-ES_tradnl" sz="1400" dirty="0">
                <a:latin typeface="Helvetica Neue" panose="02000503000000020004" pitchFamily="2" charset="0"/>
              </a:rPr>
              <a:t>P</a:t>
            </a:r>
            <a:r>
              <a:rPr lang="es-ES_tradnl" sz="1400" dirty="0">
                <a:effectLst/>
                <a:latin typeface="Helvetica Neue" panose="02000503000000020004" pitchFamily="2" charset="0"/>
              </a:rPr>
              <a:t>romovemos mejoras de categoría a alojamientos boutique de lujo y campamentos de tiendas de campaña para una experiencia superior.</a:t>
            </a:r>
          </a:p>
        </p:txBody>
      </p:sp>
      <p:sp>
        <p:nvSpPr>
          <p:cNvPr id="19" name="TextBox 18">
            <a:extLst>
              <a:ext uri="{FF2B5EF4-FFF2-40B4-BE49-F238E27FC236}">
                <a16:creationId xmlns:a16="http://schemas.microsoft.com/office/drawing/2014/main" id="{2FD0D1EF-6606-A73D-367C-46B8CF53F5E0}"/>
              </a:ext>
            </a:extLst>
          </p:cNvPr>
          <p:cNvSpPr txBox="1"/>
          <p:nvPr/>
        </p:nvSpPr>
        <p:spPr>
          <a:xfrm>
            <a:off x="844647" y="4169550"/>
            <a:ext cx="2714324" cy="738664"/>
          </a:xfrm>
          <a:prstGeom prst="rect">
            <a:avLst/>
          </a:prstGeom>
          <a:noFill/>
        </p:spPr>
        <p:txBody>
          <a:bodyPr wrap="square" rtlCol="0">
            <a:spAutoFit/>
          </a:bodyPr>
          <a:lstStyle/>
          <a:p>
            <a:r>
              <a:rPr lang="es-ES_tradnl" sz="1400" b="1" dirty="0">
                <a:effectLst/>
                <a:latin typeface="Helvetica Neue" panose="02000503000000020004" pitchFamily="2" charset="0"/>
              </a:rPr>
              <a:t>Mejoras de categoría en alojamientos y campamentos de lujo</a:t>
            </a:r>
            <a:endParaRPr lang="es-ES_tradnl" sz="1400" b="1" dirty="0">
              <a:solidFill>
                <a:schemeClr val="tx1">
                  <a:lumMod val="85000"/>
                  <a:lumOff val="15000"/>
                </a:schemeClr>
              </a:solidFill>
              <a:latin typeface="Work Sans" pitchFamily="2" charset="0"/>
              <a:ea typeface="Open Sans ExtraBold" panose="020B0606030504020204" pitchFamily="34" charset="0"/>
              <a:cs typeface="Open Sans ExtraBold" panose="020B0606030504020204" pitchFamily="34" charset="0"/>
            </a:endParaRPr>
          </a:p>
        </p:txBody>
      </p:sp>
      <p:sp>
        <p:nvSpPr>
          <p:cNvPr id="20" name="Rectangle 19">
            <a:extLst>
              <a:ext uri="{FF2B5EF4-FFF2-40B4-BE49-F238E27FC236}">
                <a16:creationId xmlns:a16="http://schemas.microsoft.com/office/drawing/2014/main" id="{A8159AA5-0C6B-8E9B-B4D9-C4296FE00E77}"/>
              </a:ext>
            </a:extLst>
          </p:cNvPr>
          <p:cNvSpPr/>
          <p:nvPr/>
        </p:nvSpPr>
        <p:spPr>
          <a:xfrm>
            <a:off x="558875" y="4226282"/>
            <a:ext cx="285773" cy="2857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1" name="TextBox 20">
            <a:extLst>
              <a:ext uri="{FF2B5EF4-FFF2-40B4-BE49-F238E27FC236}">
                <a16:creationId xmlns:a16="http://schemas.microsoft.com/office/drawing/2014/main" id="{3F687410-CB0C-A816-4173-2DB536461A34}"/>
              </a:ext>
            </a:extLst>
          </p:cNvPr>
          <p:cNvSpPr txBox="1"/>
          <p:nvPr/>
        </p:nvSpPr>
        <p:spPr>
          <a:xfrm>
            <a:off x="4007941" y="4749220"/>
            <a:ext cx="3091470" cy="954107"/>
          </a:xfrm>
          <a:prstGeom prst="rect">
            <a:avLst/>
          </a:prstGeom>
          <a:noFill/>
        </p:spPr>
        <p:txBody>
          <a:bodyPr wrap="square" rtlCol="0">
            <a:spAutoFit/>
          </a:bodyPr>
          <a:lstStyle/>
          <a:p>
            <a:pPr>
              <a:buNone/>
            </a:pPr>
            <a:r>
              <a:rPr lang="es-ES_tradnl" sz="1400" dirty="0">
                <a:latin typeface="Helvetica Neue" panose="02000503000000020004" pitchFamily="2" charset="0"/>
              </a:rPr>
              <a:t>S</a:t>
            </a:r>
            <a:r>
              <a:rPr lang="es-ES_tradnl" sz="1400" dirty="0">
                <a:effectLst/>
                <a:latin typeface="Helvetica Neue" panose="02000503000000020004" pitchFamily="2" charset="0"/>
              </a:rPr>
              <a:t>afaris nocturnos, safaris a pie o avistamiento de rinocerontes para una aventura más inmersiva con la fauna.</a:t>
            </a:r>
          </a:p>
        </p:txBody>
      </p:sp>
      <p:sp>
        <p:nvSpPr>
          <p:cNvPr id="23" name="TextBox 22">
            <a:extLst>
              <a:ext uri="{FF2B5EF4-FFF2-40B4-BE49-F238E27FC236}">
                <a16:creationId xmlns:a16="http://schemas.microsoft.com/office/drawing/2014/main" id="{D28D66B4-5A13-EFB8-60EE-49E54252EF7B}"/>
              </a:ext>
            </a:extLst>
          </p:cNvPr>
          <p:cNvSpPr txBox="1"/>
          <p:nvPr/>
        </p:nvSpPr>
        <p:spPr>
          <a:xfrm>
            <a:off x="4469876" y="4161595"/>
            <a:ext cx="2365921" cy="523220"/>
          </a:xfrm>
          <a:prstGeom prst="rect">
            <a:avLst/>
          </a:prstGeom>
          <a:noFill/>
        </p:spPr>
        <p:txBody>
          <a:bodyPr wrap="square" rtlCol="0">
            <a:spAutoFit/>
          </a:bodyPr>
          <a:lstStyle/>
          <a:p>
            <a:r>
              <a:rPr lang="es-ES_tradnl" sz="1400" b="1" dirty="0">
                <a:effectLst/>
                <a:latin typeface="Helvetica Neue" panose="02000503000000020004" pitchFamily="2" charset="0"/>
              </a:rPr>
              <a:t>Encuentros especiales con la fauna</a:t>
            </a:r>
            <a:endParaRPr lang="es-ES_tradnl" sz="1400" b="1" dirty="0">
              <a:solidFill>
                <a:schemeClr val="tx1">
                  <a:lumMod val="85000"/>
                  <a:lumOff val="15000"/>
                </a:schemeClr>
              </a:solidFill>
              <a:latin typeface="Work Sans" pitchFamily="2" charset="0"/>
              <a:ea typeface="Open Sans ExtraBold" panose="020B0606030504020204" pitchFamily="34" charset="0"/>
              <a:cs typeface="Open Sans ExtraBold" panose="020B0606030504020204" pitchFamily="34" charset="0"/>
            </a:endParaRPr>
          </a:p>
        </p:txBody>
      </p:sp>
      <p:sp>
        <p:nvSpPr>
          <p:cNvPr id="24" name="Rectangle 23">
            <a:extLst>
              <a:ext uri="{FF2B5EF4-FFF2-40B4-BE49-F238E27FC236}">
                <a16:creationId xmlns:a16="http://schemas.microsoft.com/office/drawing/2014/main" id="{C30EE9EF-0FCB-711F-79C4-0A6C8FB23A0B}"/>
              </a:ext>
            </a:extLst>
          </p:cNvPr>
          <p:cNvSpPr/>
          <p:nvPr/>
        </p:nvSpPr>
        <p:spPr>
          <a:xfrm>
            <a:off x="4115540" y="4226282"/>
            <a:ext cx="285773" cy="2857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9" name="TextBox 28">
            <a:extLst>
              <a:ext uri="{FF2B5EF4-FFF2-40B4-BE49-F238E27FC236}">
                <a16:creationId xmlns:a16="http://schemas.microsoft.com/office/drawing/2014/main" id="{2C3EDB7A-63E3-8E9D-C9EA-7D91BE0094E5}"/>
              </a:ext>
            </a:extLst>
          </p:cNvPr>
          <p:cNvSpPr txBox="1"/>
          <p:nvPr/>
        </p:nvSpPr>
        <p:spPr>
          <a:xfrm>
            <a:off x="7718020" y="4015885"/>
            <a:ext cx="4096886" cy="2246769"/>
          </a:xfrm>
          <a:prstGeom prst="rect">
            <a:avLst/>
          </a:prstGeom>
          <a:noFill/>
        </p:spPr>
        <p:txBody>
          <a:bodyPr wrap="square" rtlCol="0">
            <a:spAutoFit/>
          </a:bodyPr>
          <a:lstStyle/>
          <a:p>
            <a:r>
              <a:rPr lang="es-ES_tradnl" sz="1400" dirty="0">
                <a:effectLst/>
                <a:latin typeface="Helvetica Neue" panose="02000503000000020004" pitchFamily="2" charset="0"/>
              </a:rPr>
              <a:t>Nuestro enfoque no se limita a vender safaris, sino a forjar relaciones duraderas con viajeros y socios comerciales latinoamericanos, ofreciendo experiencias de safari excepcionales y adaptadas a cada cultura. Al comprender sus hábitos de reserva, preferencias de idioma y expectativas de experiencia, ayudamos a nuestros socios a aumentar las ventas, la satisfacción del cliente y la fidelización a largo plazo en el mercado latinoamericano.</a:t>
            </a:r>
          </a:p>
        </p:txBody>
      </p:sp>
      <p:sp>
        <p:nvSpPr>
          <p:cNvPr id="30" name="TextBox 29">
            <a:extLst>
              <a:ext uri="{FF2B5EF4-FFF2-40B4-BE49-F238E27FC236}">
                <a16:creationId xmlns:a16="http://schemas.microsoft.com/office/drawing/2014/main" id="{3B8FA190-673F-E0D9-EFDE-4C34598A6C1A}"/>
              </a:ext>
            </a:extLst>
          </p:cNvPr>
          <p:cNvSpPr txBox="1"/>
          <p:nvPr/>
        </p:nvSpPr>
        <p:spPr>
          <a:xfrm>
            <a:off x="7720966" y="3708108"/>
            <a:ext cx="2365921" cy="307777"/>
          </a:xfrm>
          <a:prstGeom prst="rect">
            <a:avLst/>
          </a:prstGeom>
          <a:noFill/>
        </p:spPr>
        <p:txBody>
          <a:bodyPr wrap="square" rtlCol="0">
            <a:spAutoFit/>
          </a:bodyPr>
          <a:lstStyle/>
          <a:p>
            <a:r>
              <a:rPr lang="es-ES_tradnl" sz="1400" b="1" dirty="0">
                <a:effectLst/>
                <a:latin typeface="Helvetica Neue" panose="02000503000000020004" pitchFamily="2" charset="0"/>
              </a:rPr>
              <a:t>Reflexiones finales</a:t>
            </a:r>
            <a:endParaRPr lang="es-ES_tradnl" sz="1400" dirty="0">
              <a:effectLst/>
              <a:latin typeface="Helvetica Neue" panose="02000503000000020004" pitchFamily="2" charset="0"/>
            </a:endParaRPr>
          </a:p>
        </p:txBody>
      </p:sp>
      <p:sp>
        <p:nvSpPr>
          <p:cNvPr id="31" name="TextBox 30">
            <a:extLst>
              <a:ext uri="{FF2B5EF4-FFF2-40B4-BE49-F238E27FC236}">
                <a16:creationId xmlns:a16="http://schemas.microsoft.com/office/drawing/2014/main" id="{98395D72-DE9C-57B9-13DE-4D8AD94AB8C6}"/>
              </a:ext>
            </a:extLst>
          </p:cNvPr>
          <p:cNvSpPr txBox="1"/>
          <p:nvPr/>
        </p:nvSpPr>
        <p:spPr>
          <a:xfrm>
            <a:off x="508378" y="5836966"/>
            <a:ext cx="6970451" cy="523220"/>
          </a:xfrm>
          <a:prstGeom prst="rect">
            <a:avLst/>
          </a:prstGeom>
          <a:noFill/>
        </p:spPr>
        <p:txBody>
          <a:bodyPr wrap="square" rtlCol="0">
            <a:spAutoFit/>
          </a:bodyPr>
          <a:lstStyle/>
          <a:p>
            <a:r>
              <a:rPr lang="es-ES_tradnl" sz="1400" b="1" dirty="0">
                <a:effectLst/>
                <a:latin typeface="Helvetica Neue" panose="02000503000000020004" pitchFamily="2" charset="0"/>
              </a:rPr>
              <a:t>¡Trabajemos juntos para que los safaris africanos sean un producto líder en ventas en Latinoamérica!</a:t>
            </a:r>
          </a:p>
        </p:txBody>
      </p:sp>
    </p:spTree>
    <p:extLst>
      <p:ext uri="{BB962C8B-B14F-4D97-AF65-F5344CB8AC3E}">
        <p14:creationId xmlns:p14="http://schemas.microsoft.com/office/powerpoint/2010/main" val="3616563397"/>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t="-9000" b="-9000"/>
          </a:stretch>
        </a:blipFill>
        <a:effectLst/>
      </p:bgPr>
    </p:bg>
    <p:spTree>
      <p:nvGrpSpPr>
        <p:cNvPr id="1" name=""/>
        <p:cNvGrpSpPr/>
        <p:nvPr/>
      </p:nvGrpSpPr>
      <p:grpSpPr>
        <a:xfrm>
          <a:off x="0" y="0"/>
          <a:ext cx="0" cy="0"/>
          <a:chOff x="0" y="0"/>
          <a:chExt cx="0" cy="0"/>
        </a:xfrm>
      </p:grpSpPr>
      <p:sp>
        <p:nvSpPr>
          <p:cNvPr id="37" name="Snip Diagonal Corner Rectangle 37">
            <a:extLst>
              <a:ext uri="{FF2B5EF4-FFF2-40B4-BE49-F238E27FC236}">
                <a16:creationId xmlns:a16="http://schemas.microsoft.com/office/drawing/2014/main" id="{7EB4A87F-3915-1D4E-2B36-9335196C5EEA}"/>
              </a:ext>
            </a:extLst>
          </p:cNvPr>
          <p:cNvSpPr/>
          <p:nvPr/>
        </p:nvSpPr>
        <p:spPr>
          <a:xfrm>
            <a:off x="4387521" y="2319689"/>
            <a:ext cx="2610055" cy="41966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2" name="Snip Diagonal Corner Rectangle 37">
            <a:extLst>
              <a:ext uri="{FF2B5EF4-FFF2-40B4-BE49-F238E27FC236}">
                <a16:creationId xmlns:a16="http://schemas.microsoft.com/office/drawing/2014/main" id="{4EE1EE2C-240E-4896-A638-F1AAC4A3B36F}"/>
              </a:ext>
            </a:extLst>
          </p:cNvPr>
          <p:cNvSpPr/>
          <p:nvPr/>
        </p:nvSpPr>
        <p:spPr>
          <a:xfrm>
            <a:off x="335269" y="2319688"/>
            <a:ext cx="1899405" cy="42158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6" name="TextBox 5">
            <a:extLst>
              <a:ext uri="{FF2B5EF4-FFF2-40B4-BE49-F238E27FC236}">
                <a16:creationId xmlns:a16="http://schemas.microsoft.com/office/drawing/2014/main" id="{64D4C1E1-5965-4E8F-AF29-2AE1EB1F9FC5}"/>
              </a:ext>
            </a:extLst>
          </p:cNvPr>
          <p:cNvSpPr txBox="1"/>
          <p:nvPr/>
        </p:nvSpPr>
        <p:spPr>
          <a:xfrm>
            <a:off x="356139" y="2353063"/>
            <a:ext cx="1878534" cy="3416320"/>
          </a:xfrm>
          <a:prstGeom prst="rect">
            <a:avLst/>
          </a:prstGeom>
          <a:noFill/>
        </p:spPr>
        <p:txBody>
          <a:bodyPr wrap="square" rtlCol="0">
            <a:spAutoFit/>
          </a:bodyPr>
          <a:lstStyle/>
          <a:p>
            <a:r>
              <a:rPr lang="es-ES_tradnl" sz="1200" b="1" dirty="0">
                <a:effectLst/>
                <a:latin typeface="Helvetica Neue" panose="02000503000000020004" pitchFamily="2" charset="0"/>
              </a:rPr>
              <a:t>Ampliar la presencia de la marca en los principales mercados latinoamericanos</a:t>
            </a:r>
          </a:p>
          <a:p>
            <a:br>
              <a:rPr lang="es-ES_tradnl" sz="1200" b="1" dirty="0">
                <a:effectLst/>
                <a:latin typeface="Helvetica Neue" panose="02000503000000020004" pitchFamily="2" charset="0"/>
              </a:rPr>
            </a:br>
            <a:r>
              <a:rPr lang="es-ES_tradnl" sz="1200" dirty="0">
                <a:effectLst/>
                <a:latin typeface="Helvetica Neue" panose="02000503000000020004" pitchFamily="2" charset="0"/>
              </a:rPr>
              <a:t>Nuestro objetivo es profundizar nuestra presencia en Ecuador, Brasil, Argentina, Perú, Colombia, México, Bolivia y Paraguay mediante iniciativas de marketing personalizadas, estrategias de ventas localizadas y sólidas alianzas con la industria turística.</a:t>
            </a:r>
          </a:p>
        </p:txBody>
      </p:sp>
      <p:sp>
        <p:nvSpPr>
          <p:cNvPr id="11" name="Snip Diagonal Corner Rectangle 37">
            <a:extLst>
              <a:ext uri="{FF2B5EF4-FFF2-40B4-BE49-F238E27FC236}">
                <a16:creationId xmlns:a16="http://schemas.microsoft.com/office/drawing/2014/main" id="{7F8E8357-09AC-4AF9-B245-4ECB9C67AD29}"/>
              </a:ext>
            </a:extLst>
          </p:cNvPr>
          <p:cNvSpPr/>
          <p:nvPr/>
        </p:nvSpPr>
        <p:spPr>
          <a:xfrm>
            <a:off x="2311675" y="2319688"/>
            <a:ext cx="1979593" cy="41966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15" name="TextBox 14">
            <a:extLst>
              <a:ext uri="{FF2B5EF4-FFF2-40B4-BE49-F238E27FC236}">
                <a16:creationId xmlns:a16="http://schemas.microsoft.com/office/drawing/2014/main" id="{6FF2F7FC-DBA3-4814-B333-22B88043F2D1}"/>
              </a:ext>
            </a:extLst>
          </p:cNvPr>
          <p:cNvSpPr txBox="1"/>
          <p:nvPr/>
        </p:nvSpPr>
        <p:spPr>
          <a:xfrm>
            <a:off x="2306862" y="2386962"/>
            <a:ext cx="1974781" cy="3970318"/>
          </a:xfrm>
          <a:prstGeom prst="rect">
            <a:avLst/>
          </a:prstGeom>
          <a:noFill/>
        </p:spPr>
        <p:txBody>
          <a:bodyPr wrap="square" rtlCol="0">
            <a:spAutoFit/>
          </a:bodyPr>
          <a:lstStyle/>
          <a:p>
            <a:r>
              <a:rPr lang="es-ES_tradnl" sz="1200" b="1" dirty="0">
                <a:solidFill>
                  <a:schemeClr val="bg1"/>
                </a:solidFill>
                <a:effectLst/>
                <a:latin typeface="Helvetica Neue" panose="02000503000000020004" pitchFamily="2" charset="0"/>
              </a:rPr>
              <a:t>Revisión de los objetivos, presupuestos y éxito operativo de los GSA</a:t>
            </a:r>
            <a:br>
              <a:rPr lang="es-ES_tradnl" sz="1200" b="1" dirty="0">
                <a:solidFill>
                  <a:schemeClr val="bg1"/>
                </a:solidFill>
                <a:effectLst/>
                <a:latin typeface="Helvetica Neue" panose="02000503000000020004" pitchFamily="2" charset="0"/>
              </a:rPr>
            </a:br>
            <a:br>
              <a:rPr lang="es-ES_tradnl" sz="1200" b="1" dirty="0">
                <a:solidFill>
                  <a:schemeClr val="bg1"/>
                </a:solidFill>
                <a:effectLst/>
                <a:latin typeface="Helvetica Neue" panose="02000503000000020004" pitchFamily="2" charset="0"/>
              </a:rPr>
            </a:br>
            <a:r>
              <a:rPr lang="es-ES_tradnl" sz="1200" dirty="0">
                <a:solidFill>
                  <a:schemeClr val="bg1"/>
                </a:solidFill>
                <a:effectLst/>
                <a:latin typeface="Helvetica Neue" panose="02000503000000020004" pitchFamily="2" charset="0"/>
              </a:rPr>
              <a:t>Cada GSA desempeña un papel fundamental en nuestra estrategia de penetración en el mercado. En esta sesión, revisaremos el rendimiento individual de cada GSA, evaluaremos la asignación presupuestaria para campañas de marketing específicas y analizaremos las eficiencias operativas para mejorar la conversión de reservas.</a:t>
            </a:r>
          </a:p>
        </p:txBody>
      </p:sp>
      <p:sp>
        <p:nvSpPr>
          <p:cNvPr id="31" name="TextBox 30">
            <a:extLst>
              <a:ext uri="{FF2B5EF4-FFF2-40B4-BE49-F238E27FC236}">
                <a16:creationId xmlns:a16="http://schemas.microsoft.com/office/drawing/2014/main" id="{78E0842E-98B5-0DF2-9BD6-45741164ED64}"/>
              </a:ext>
            </a:extLst>
          </p:cNvPr>
          <p:cNvSpPr txBox="1"/>
          <p:nvPr/>
        </p:nvSpPr>
        <p:spPr>
          <a:xfrm>
            <a:off x="1069348" y="386363"/>
            <a:ext cx="10053304" cy="461665"/>
          </a:xfrm>
          <a:prstGeom prst="rect">
            <a:avLst/>
          </a:prstGeom>
          <a:noFill/>
        </p:spPr>
        <p:txBody>
          <a:bodyPr wrap="square">
            <a:spAutoFit/>
          </a:bodyPr>
          <a:lstStyle/>
          <a:p>
            <a:r>
              <a:rPr lang="es-ES_tradnl" sz="2400" b="1" dirty="0">
                <a:effectLst/>
                <a:latin typeface="Helvetica Neue" panose="02000503000000020004" pitchFamily="2" charset="0"/>
              </a:rPr>
              <a:t>5. Reunión Exclusiva de GSA – Alianzas Estratégicas y Expansión</a:t>
            </a:r>
            <a:endParaRPr lang="es-ES_tradnl" sz="2400" dirty="0">
              <a:effectLst/>
              <a:latin typeface="Helvetica Neue" panose="02000503000000020004" pitchFamily="2" charset="0"/>
            </a:endParaRPr>
          </a:p>
        </p:txBody>
      </p:sp>
      <p:sp>
        <p:nvSpPr>
          <p:cNvPr id="32" name="TextBox 31">
            <a:extLst>
              <a:ext uri="{FF2B5EF4-FFF2-40B4-BE49-F238E27FC236}">
                <a16:creationId xmlns:a16="http://schemas.microsoft.com/office/drawing/2014/main" id="{FBEB15DC-73EA-6F42-554A-502FE0D5AE68}"/>
              </a:ext>
            </a:extLst>
          </p:cNvPr>
          <p:cNvSpPr txBox="1"/>
          <p:nvPr/>
        </p:nvSpPr>
        <p:spPr>
          <a:xfrm>
            <a:off x="625642" y="848390"/>
            <a:ext cx="11020926" cy="892552"/>
          </a:xfrm>
          <a:prstGeom prst="rect">
            <a:avLst/>
          </a:prstGeom>
          <a:noFill/>
        </p:spPr>
        <p:txBody>
          <a:bodyPr wrap="square">
            <a:spAutoFit/>
          </a:bodyPr>
          <a:lstStyle/>
          <a:p>
            <a:r>
              <a:rPr lang="es-ES_tradnl" sz="1300" dirty="0">
                <a:effectLst/>
                <a:latin typeface="Helvetica Neue" panose="02000503000000020004" pitchFamily="2" charset="0"/>
              </a:rPr>
              <a:t>En </a:t>
            </a:r>
            <a:r>
              <a:rPr lang="es-ES_tradnl" sz="1300" dirty="0" err="1">
                <a:effectLst/>
                <a:latin typeface="Helvetica Neue" panose="02000503000000020004" pitchFamily="2" charset="0"/>
              </a:rPr>
              <a:t>African</a:t>
            </a:r>
            <a:r>
              <a:rPr lang="es-ES_tradnl" sz="1300" dirty="0">
                <a:effectLst/>
                <a:latin typeface="Helvetica Neue" panose="02000503000000020004" pitchFamily="2" charset="0"/>
              </a:rPr>
              <a:t> Adventure </a:t>
            </a:r>
            <a:r>
              <a:rPr lang="es-ES_tradnl" sz="1300" dirty="0" err="1">
                <a:effectLst/>
                <a:latin typeface="Helvetica Neue" panose="02000503000000020004" pitchFamily="2" charset="0"/>
              </a:rPr>
              <a:t>Specialists</a:t>
            </a:r>
            <a:r>
              <a:rPr lang="es-ES_tradnl" sz="1300" dirty="0">
                <a:effectLst/>
                <a:latin typeface="Helvetica Neue" panose="02000503000000020004" pitchFamily="2" charset="0"/>
              </a:rPr>
              <a:t>, reconocemos el papel fundamental que desempeñan los Agentes Generales de Ventas (GSA) para fortalecer la presencia de nuestra marca e impulsar el crecimiento del negocio en los principales mercados latinoamericanos. Esta sesión exclusiva está diseñada para alinear nuestra visión colectiva, perfeccionar nuestra estrategia de mercado y establecer una hoja de ruta sólida para el éxito a largo plazo.</a:t>
            </a:r>
          </a:p>
        </p:txBody>
      </p:sp>
      <p:sp>
        <p:nvSpPr>
          <p:cNvPr id="33" name="TextBox 32">
            <a:extLst>
              <a:ext uri="{FF2B5EF4-FFF2-40B4-BE49-F238E27FC236}">
                <a16:creationId xmlns:a16="http://schemas.microsoft.com/office/drawing/2014/main" id="{126FC4A8-F09E-2BAD-8E83-FCEEB07E005D}"/>
              </a:ext>
            </a:extLst>
          </p:cNvPr>
          <p:cNvSpPr txBox="1"/>
          <p:nvPr/>
        </p:nvSpPr>
        <p:spPr>
          <a:xfrm>
            <a:off x="625642" y="1650094"/>
            <a:ext cx="11020926" cy="492443"/>
          </a:xfrm>
          <a:prstGeom prst="rect">
            <a:avLst/>
          </a:prstGeom>
          <a:noFill/>
        </p:spPr>
        <p:txBody>
          <a:bodyPr wrap="square">
            <a:spAutoFit/>
          </a:bodyPr>
          <a:lstStyle/>
          <a:p>
            <a:pPr>
              <a:buNone/>
            </a:pPr>
            <a:r>
              <a:rPr lang="es-ES_tradnl" sz="1300" b="1" dirty="0">
                <a:effectLst/>
                <a:latin typeface="Helvetica Neue" panose="02000503000000020004" pitchFamily="2" charset="0"/>
              </a:rPr>
              <a:t>Objetivos para los GSA y Cuentas Estratégicas</a:t>
            </a:r>
            <a:r>
              <a:rPr lang="es-ES_tradnl" sz="1300" b="1" dirty="0">
                <a:latin typeface="Helvetica Neue" panose="02000503000000020004" pitchFamily="2" charset="0"/>
              </a:rPr>
              <a:t>: </a:t>
            </a:r>
            <a:r>
              <a:rPr lang="es-ES_tradnl" sz="1300" dirty="0">
                <a:effectLst/>
                <a:latin typeface="Helvetica Neue" panose="02000503000000020004" pitchFamily="2" charset="0"/>
              </a:rPr>
              <a:t>Para consolidar nuestra expansión en Latinoamérica, nos centramos en objetivos estratégicos que impulsarán una mayor interacción, ventas y posicionamiento en el mercado:</a:t>
            </a:r>
          </a:p>
        </p:txBody>
      </p:sp>
      <p:sp>
        <p:nvSpPr>
          <p:cNvPr id="36" name="TextBox 35">
            <a:extLst>
              <a:ext uri="{FF2B5EF4-FFF2-40B4-BE49-F238E27FC236}">
                <a16:creationId xmlns:a16="http://schemas.microsoft.com/office/drawing/2014/main" id="{93D23475-012E-844F-ED06-22AFF7FBF6E0}"/>
              </a:ext>
            </a:extLst>
          </p:cNvPr>
          <p:cNvSpPr txBox="1"/>
          <p:nvPr/>
        </p:nvSpPr>
        <p:spPr>
          <a:xfrm>
            <a:off x="4416393" y="2349227"/>
            <a:ext cx="2533049" cy="3970318"/>
          </a:xfrm>
          <a:prstGeom prst="rect">
            <a:avLst/>
          </a:prstGeom>
          <a:noFill/>
        </p:spPr>
        <p:txBody>
          <a:bodyPr wrap="square" rtlCol="0">
            <a:spAutoFit/>
          </a:bodyPr>
          <a:lstStyle/>
          <a:p>
            <a:r>
              <a:rPr lang="es-ES_tradnl" sz="1200" b="1" dirty="0">
                <a:effectLst/>
                <a:latin typeface="Helvetica Neue" panose="02000503000000020004" pitchFamily="2" charset="0"/>
              </a:rPr>
              <a:t>Estrategia de crecimiento: Incremento de las reservas de safaris africanos desde Latinoamérica</a:t>
            </a:r>
          </a:p>
          <a:p>
            <a:pPr marL="171450" indent="-171450">
              <a:buFont typeface="Arial" panose="020B0604020202020204" pitchFamily="34" charset="0"/>
              <a:buChar char="•"/>
            </a:pPr>
            <a:r>
              <a:rPr lang="es-ES_tradnl" sz="1200" dirty="0">
                <a:effectLst/>
                <a:latin typeface="Helvetica Neue" panose="02000503000000020004" pitchFamily="2" charset="0"/>
              </a:rPr>
              <a:t>Aprovechamiento de la clientela de alto poder adquisitivo y los segmentos de lujo</a:t>
            </a:r>
          </a:p>
          <a:p>
            <a:pPr marL="171450" indent="-171450">
              <a:buFont typeface="Arial" panose="020B0604020202020204" pitchFamily="34" charset="0"/>
              <a:buChar char="•"/>
            </a:pPr>
            <a:r>
              <a:rPr lang="es-ES_tradnl" sz="1200" dirty="0">
                <a:effectLst/>
                <a:latin typeface="Helvetica Neue" panose="02000503000000020004" pitchFamily="2" charset="0"/>
              </a:rPr>
              <a:t>Posicionamiento de África Oriental (Kenia y Tanzania) como el destino de safari por excelencia para los viajeros latinoamericanos</a:t>
            </a:r>
          </a:p>
          <a:p>
            <a:pPr marL="171450" indent="-171450">
              <a:buFont typeface="Arial" panose="020B0604020202020204" pitchFamily="34" charset="0"/>
              <a:buChar char="•"/>
            </a:pPr>
            <a:r>
              <a:rPr lang="es-ES_tradnl" sz="1200" dirty="0">
                <a:effectLst/>
                <a:latin typeface="Helvetica Neue" panose="02000503000000020004" pitchFamily="2" charset="0"/>
              </a:rPr>
              <a:t>Aprovechamiento de las mejoras en la conectividad aérea y las combinaciones de viajes </a:t>
            </a:r>
            <a:r>
              <a:rPr lang="es-ES_tradnl" sz="1200" dirty="0" err="1">
                <a:effectLst/>
                <a:latin typeface="Helvetica Neue" panose="02000503000000020004" pitchFamily="2" charset="0"/>
              </a:rPr>
              <a:t>multidestino</a:t>
            </a:r>
            <a:r>
              <a:rPr lang="es-ES_tradnl" sz="1200" dirty="0">
                <a:effectLst/>
                <a:latin typeface="Helvetica Neue" panose="02000503000000020004" pitchFamily="2" charset="0"/>
              </a:rPr>
              <a:t> (p. ej., extensiones de África y Dubái)</a:t>
            </a:r>
          </a:p>
          <a:p>
            <a:pPr marL="171450" indent="-171450">
              <a:buFont typeface="Arial" panose="020B0604020202020204" pitchFamily="34" charset="0"/>
              <a:buChar char="•"/>
            </a:pPr>
            <a:r>
              <a:rPr lang="es-ES_tradnl" sz="1200" dirty="0">
                <a:effectLst/>
                <a:latin typeface="Helvetica Neue" panose="02000503000000020004" pitchFamily="2" charset="0"/>
              </a:rPr>
              <a:t>Fortalecimiento de las colaboraciones comerciales y B2B para mejorar las reservas directas</a:t>
            </a:r>
          </a:p>
        </p:txBody>
      </p:sp>
      <p:sp>
        <p:nvSpPr>
          <p:cNvPr id="38" name="Snip Diagonal Corner Rectangle 37">
            <a:extLst>
              <a:ext uri="{FF2B5EF4-FFF2-40B4-BE49-F238E27FC236}">
                <a16:creationId xmlns:a16="http://schemas.microsoft.com/office/drawing/2014/main" id="{D526935A-CBA4-E3C2-294D-4BD290578D84}"/>
              </a:ext>
            </a:extLst>
          </p:cNvPr>
          <p:cNvSpPr/>
          <p:nvPr/>
        </p:nvSpPr>
        <p:spPr>
          <a:xfrm>
            <a:off x="7084205" y="2319689"/>
            <a:ext cx="2473683" cy="43014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39" name="TextBox 38">
            <a:extLst>
              <a:ext uri="{FF2B5EF4-FFF2-40B4-BE49-F238E27FC236}">
                <a16:creationId xmlns:a16="http://schemas.microsoft.com/office/drawing/2014/main" id="{7EBA79A5-812F-ED16-3228-641ECE721209}"/>
              </a:ext>
            </a:extLst>
          </p:cNvPr>
          <p:cNvSpPr txBox="1"/>
          <p:nvPr/>
        </p:nvSpPr>
        <p:spPr>
          <a:xfrm>
            <a:off x="7093830" y="2325509"/>
            <a:ext cx="2473684" cy="3785652"/>
          </a:xfrm>
          <a:prstGeom prst="rect">
            <a:avLst/>
          </a:prstGeom>
          <a:noFill/>
        </p:spPr>
        <p:txBody>
          <a:bodyPr wrap="square" rtlCol="0">
            <a:spAutoFit/>
          </a:bodyPr>
          <a:lstStyle/>
          <a:p>
            <a:r>
              <a:rPr lang="es-ES_tradnl" sz="1200" b="1" dirty="0">
                <a:solidFill>
                  <a:schemeClr val="bg1"/>
                </a:solidFill>
                <a:effectLst/>
                <a:latin typeface="Helvetica Neue" panose="02000503000000020004" pitchFamily="2" charset="0"/>
              </a:rPr>
              <a:t>Establecimiento de canales de venta directa y generación estructurada de leads</a:t>
            </a:r>
          </a:p>
          <a:p>
            <a:pPr marL="171450" indent="-171450">
              <a:buFont typeface="Arial" panose="020B0604020202020204" pitchFamily="34" charset="0"/>
              <a:buChar char="•"/>
            </a:pPr>
            <a:r>
              <a:rPr lang="es-ES_tradnl" sz="1200" dirty="0">
                <a:solidFill>
                  <a:schemeClr val="bg1"/>
                </a:solidFill>
                <a:effectLst/>
                <a:latin typeface="Helvetica Neue" panose="02000503000000020004" pitchFamily="2" charset="0"/>
              </a:rPr>
              <a:t>Creación de embudos de venta específicos dirigidos a agentes de viajes, operadores turísticos y consumidores directos de Latinoamérica</a:t>
            </a:r>
          </a:p>
          <a:p>
            <a:pPr marL="171450" indent="-171450">
              <a:buFont typeface="Arial" panose="020B0604020202020204" pitchFamily="34" charset="0"/>
              <a:buChar char="•"/>
            </a:pPr>
            <a:r>
              <a:rPr lang="es-ES_tradnl" sz="1200" dirty="0">
                <a:solidFill>
                  <a:schemeClr val="bg1"/>
                </a:solidFill>
                <a:effectLst/>
                <a:latin typeface="Helvetica Neue" panose="02000503000000020004" pitchFamily="2" charset="0"/>
              </a:rPr>
              <a:t>Implementación de marketing digital multilingüe (español y portugués) para aumentar la interacción</a:t>
            </a:r>
          </a:p>
          <a:p>
            <a:pPr marL="171450" indent="-171450">
              <a:buFont typeface="Arial" panose="020B0604020202020204" pitchFamily="34" charset="0"/>
              <a:buChar char="•"/>
            </a:pPr>
            <a:r>
              <a:rPr lang="es-ES_tradnl" sz="1200" dirty="0">
                <a:solidFill>
                  <a:schemeClr val="bg1"/>
                </a:solidFill>
                <a:effectLst/>
                <a:latin typeface="Helvetica Neue" panose="02000503000000020004" pitchFamily="2" charset="0"/>
              </a:rPr>
              <a:t>Desarrollo de paquetes de safari personalizados según las preferencias de los viajeros latinoamericanos</a:t>
            </a:r>
          </a:p>
          <a:p>
            <a:pPr marL="171450" indent="-171450">
              <a:buFont typeface="Arial" panose="020B0604020202020204" pitchFamily="34" charset="0"/>
              <a:buChar char="•"/>
            </a:pPr>
            <a:r>
              <a:rPr lang="es-ES_tradnl" sz="1200" dirty="0">
                <a:solidFill>
                  <a:schemeClr val="bg1"/>
                </a:solidFill>
                <a:effectLst/>
                <a:latin typeface="Helvetica Neue" panose="02000503000000020004" pitchFamily="2" charset="0"/>
              </a:rPr>
              <a:t>Fortalecimiento de alianzas estratégicas con aerolíneas para facilitar experiencias de viaje fluidas</a:t>
            </a:r>
          </a:p>
        </p:txBody>
      </p:sp>
      <p:sp>
        <p:nvSpPr>
          <p:cNvPr id="40" name="Snip Diagonal Corner Rectangle 37">
            <a:extLst>
              <a:ext uri="{FF2B5EF4-FFF2-40B4-BE49-F238E27FC236}">
                <a16:creationId xmlns:a16="http://schemas.microsoft.com/office/drawing/2014/main" id="{CEEEB21A-3281-E9D5-423A-02009535B387}"/>
              </a:ext>
            </a:extLst>
          </p:cNvPr>
          <p:cNvSpPr/>
          <p:nvPr/>
        </p:nvSpPr>
        <p:spPr>
          <a:xfrm>
            <a:off x="9636500" y="2319688"/>
            <a:ext cx="2220231" cy="4311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41" name="TextBox 40">
            <a:extLst>
              <a:ext uri="{FF2B5EF4-FFF2-40B4-BE49-F238E27FC236}">
                <a16:creationId xmlns:a16="http://schemas.microsoft.com/office/drawing/2014/main" id="{EA31F679-8D36-F89F-4E3F-FCA0DAA01B0D}"/>
              </a:ext>
            </a:extLst>
          </p:cNvPr>
          <p:cNvSpPr txBox="1"/>
          <p:nvPr/>
        </p:nvSpPr>
        <p:spPr>
          <a:xfrm>
            <a:off x="9644517" y="2349227"/>
            <a:ext cx="2212214" cy="4339650"/>
          </a:xfrm>
          <a:prstGeom prst="rect">
            <a:avLst/>
          </a:prstGeom>
          <a:noFill/>
        </p:spPr>
        <p:txBody>
          <a:bodyPr wrap="square" rtlCol="0">
            <a:spAutoFit/>
          </a:bodyPr>
          <a:lstStyle/>
          <a:p>
            <a:pPr>
              <a:buNone/>
            </a:pPr>
            <a:r>
              <a:rPr lang="es-ES_tradnl" sz="1200" b="1" dirty="0">
                <a:effectLst/>
                <a:latin typeface="Helvetica Neue" panose="02000503000000020004" pitchFamily="2" charset="0"/>
              </a:rPr>
              <a:t>Planes para el Viaje Educativo a Kenia y Tanzania en 2025</a:t>
            </a:r>
            <a:br>
              <a:rPr lang="es-ES_tradnl" sz="1200" b="1" dirty="0">
                <a:effectLst/>
                <a:latin typeface="Helvetica Neue" panose="02000503000000020004" pitchFamily="2" charset="0"/>
              </a:rPr>
            </a:br>
            <a:r>
              <a:rPr lang="es-ES_tradnl" sz="1200" dirty="0">
                <a:effectLst/>
                <a:latin typeface="Helvetica Neue" panose="02000503000000020004" pitchFamily="2" charset="0"/>
              </a:rPr>
              <a:t>Estamos organizando un Viaje de Familiarización (FAM) de alto impacto para las principales Agencias de Servicio General (GSA) de Latinoamérica y las agencias de viajes de alto rendimiento en 2025. Este viaje permitirá:</a:t>
            </a:r>
          </a:p>
          <a:p>
            <a:pPr marL="171450" indent="-171450">
              <a:buFont typeface="Arial" panose="020B0604020202020204" pitchFamily="34" charset="0"/>
              <a:buChar char="•"/>
            </a:pPr>
            <a:r>
              <a:rPr lang="es-ES_tradnl" sz="1200" dirty="0">
                <a:effectLst/>
                <a:latin typeface="Helvetica Neue" panose="02000503000000020004" pitchFamily="2" charset="0"/>
              </a:rPr>
              <a:t>Ofrecer una experiencia de primera mano de nuestros exclusivos productos de safari.</a:t>
            </a:r>
          </a:p>
          <a:p>
            <a:pPr marL="171450" indent="-171450">
              <a:buFont typeface="Arial" panose="020B0604020202020204" pitchFamily="34" charset="0"/>
              <a:buChar char="•"/>
            </a:pPr>
            <a:r>
              <a:rPr lang="es-ES_tradnl" sz="1200" dirty="0">
                <a:effectLst/>
                <a:latin typeface="Helvetica Neue" panose="02000503000000020004" pitchFamily="2" charset="0"/>
              </a:rPr>
              <a:t>Fortalecer la confianza en la promoción de Kenia y Tanzania como destinos africanos líderes</a:t>
            </a:r>
          </a:p>
          <a:p>
            <a:pPr marL="171450" indent="-171450">
              <a:buFont typeface="Arial" panose="020B0604020202020204" pitchFamily="34" charset="0"/>
              <a:buChar char="•"/>
            </a:pPr>
            <a:r>
              <a:rPr lang="es-ES_tradnl" sz="1200" dirty="0">
                <a:effectLst/>
                <a:latin typeface="Helvetica Neue" panose="02000503000000020004" pitchFamily="2" charset="0"/>
              </a:rPr>
              <a:t>Ofrecer oportunidades de </a:t>
            </a:r>
            <a:r>
              <a:rPr lang="es-ES_tradnl" sz="1200" dirty="0" err="1">
                <a:effectLst/>
                <a:latin typeface="Helvetica Neue" panose="02000503000000020004" pitchFamily="2" charset="0"/>
              </a:rPr>
              <a:t>networking</a:t>
            </a:r>
            <a:r>
              <a:rPr lang="es-ES_tradnl" sz="1200" dirty="0">
                <a:effectLst/>
                <a:latin typeface="Helvetica Neue" panose="02000503000000020004" pitchFamily="2" charset="0"/>
              </a:rPr>
              <a:t> con proveedores, hoteleros y organismos de turismo.</a:t>
            </a:r>
          </a:p>
        </p:txBody>
      </p:sp>
    </p:spTree>
    <p:extLst>
      <p:ext uri="{BB962C8B-B14F-4D97-AF65-F5344CB8AC3E}">
        <p14:creationId xmlns:p14="http://schemas.microsoft.com/office/powerpoint/2010/main" val="4250680725"/>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8" name="Picture Placeholder 7" descr="A vehicle with doors open&#10;&#10;AI-generated content may be incorrect.">
            <a:extLst>
              <a:ext uri="{FF2B5EF4-FFF2-40B4-BE49-F238E27FC236}">
                <a16:creationId xmlns:a16="http://schemas.microsoft.com/office/drawing/2014/main" id="{5673FA97-F8F6-F141-BD74-A8E8E7D24A3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83" b="1883"/>
          <a:stretch>
            <a:fillRect/>
          </a:stretch>
        </p:blipFill>
        <p:spPr>
          <a:xfrm>
            <a:off x="5480006" y="-46490"/>
            <a:ext cx="6913470" cy="6966487"/>
          </a:xfrm>
        </p:spPr>
      </p:pic>
      <p:sp>
        <p:nvSpPr>
          <p:cNvPr id="18" name="Rectangle 17">
            <a:extLst>
              <a:ext uri="{FF2B5EF4-FFF2-40B4-BE49-F238E27FC236}">
                <a16:creationId xmlns:a16="http://schemas.microsoft.com/office/drawing/2014/main" id="{F0CE9760-9FC8-2FB2-595C-05BD7C6DAFAC}"/>
              </a:ext>
            </a:extLst>
          </p:cNvPr>
          <p:cNvSpPr/>
          <p:nvPr/>
        </p:nvSpPr>
        <p:spPr>
          <a:xfrm flipH="1">
            <a:off x="-2" y="0"/>
            <a:ext cx="5687879" cy="6858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extBox 1">
            <a:extLst>
              <a:ext uri="{FF2B5EF4-FFF2-40B4-BE49-F238E27FC236}">
                <a16:creationId xmlns:a16="http://schemas.microsoft.com/office/drawing/2014/main" id="{AC54FD06-EE48-D82B-A5F2-EA5ECDCF8F5B}"/>
              </a:ext>
            </a:extLst>
          </p:cNvPr>
          <p:cNvSpPr txBox="1"/>
          <p:nvPr/>
        </p:nvSpPr>
        <p:spPr>
          <a:xfrm>
            <a:off x="565222" y="761473"/>
            <a:ext cx="4568965" cy="646331"/>
          </a:xfrm>
          <a:prstGeom prst="rect">
            <a:avLst/>
          </a:prstGeom>
          <a:noFill/>
        </p:spPr>
        <p:txBody>
          <a:bodyPr wrap="square">
            <a:spAutoFit/>
          </a:bodyPr>
          <a:lstStyle/>
          <a:p>
            <a:r>
              <a:rPr lang="es-ES_tradnl" sz="3600" b="1" dirty="0">
                <a:latin typeface="Helvetica Neue" panose="02000503000000020004" pitchFamily="2" charset="0"/>
                <a:ea typeface="Helvetica Neue" panose="02000503000000020004" pitchFamily="2" charset="0"/>
                <a:cs typeface="Helvetica Neue" panose="02000503000000020004" pitchFamily="2" charset="0"/>
              </a:rPr>
              <a:t>¡Bienvenido a AAS!</a:t>
            </a:r>
          </a:p>
        </p:txBody>
      </p:sp>
      <p:sp>
        <p:nvSpPr>
          <p:cNvPr id="3" name="TextBox 2">
            <a:extLst>
              <a:ext uri="{FF2B5EF4-FFF2-40B4-BE49-F238E27FC236}">
                <a16:creationId xmlns:a16="http://schemas.microsoft.com/office/drawing/2014/main" id="{C5CFB48C-54CF-F790-6825-660E3FA26579}"/>
              </a:ext>
            </a:extLst>
          </p:cNvPr>
          <p:cNvSpPr txBox="1"/>
          <p:nvPr/>
        </p:nvSpPr>
        <p:spPr>
          <a:xfrm>
            <a:off x="565222" y="1619263"/>
            <a:ext cx="3065212" cy="369332"/>
          </a:xfrm>
          <a:prstGeom prst="rect">
            <a:avLst/>
          </a:prstGeom>
          <a:noFill/>
        </p:spPr>
        <p:txBody>
          <a:bodyPr wrap="square">
            <a:spAutoFit/>
          </a:bodyPr>
          <a:lstStyle/>
          <a:p>
            <a:r>
              <a:rPr lang="es-ES_tradnl" sz="1600" b="1" i="0" dirty="0">
                <a:solidFill>
                  <a:schemeClr val="bg1"/>
                </a:solidFill>
                <a:effectLst/>
                <a:latin typeface="Work Sans" pitchFamily="2" charset="0"/>
              </a:rPr>
              <a:t>1. </a:t>
            </a:r>
            <a:r>
              <a:rPr lang="es-ES_tradnl" sz="1800" b="1" dirty="0">
                <a:solidFill>
                  <a:schemeClr val="bg1"/>
                </a:solidFill>
                <a:effectLst/>
                <a:latin typeface="Helvetica Neue" panose="02000503000000020004" pitchFamily="2" charset="0"/>
                <a:ea typeface="Times New Roman" panose="02020603050405020304" pitchFamily="18" charset="0"/>
                <a:cs typeface="Calibri" panose="020F0502020204030204" pitchFamily="34" charset="0"/>
              </a:rPr>
              <a:t>Quienes </a:t>
            </a:r>
            <a:r>
              <a:rPr lang="es-ES_tradnl" b="1" dirty="0">
                <a:solidFill>
                  <a:schemeClr val="bg1"/>
                </a:solidFill>
                <a:latin typeface="Helvetica Neue" panose="02000503000000020004" pitchFamily="2" charset="0"/>
                <a:ea typeface="Times New Roman" panose="02020603050405020304" pitchFamily="18" charset="0"/>
                <a:cs typeface="Calibri" panose="020F0502020204030204" pitchFamily="34" charset="0"/>
              </a:rPr>
              <a:t>S</a:t>
            </a:r>
            <a:r>
              <a:rPr lang="es-ES_tradnl" sz="1800" b="1" dirty="0">
                <a:solidFill>
                  <a:schemeClr val="bg1"/>
                </a:solidFill>
                <a:effectLst/>
                <a:latin typeface="Helvetica Neue" panose="02000503000000020004" pitchFamily="2" charset="0"/>
                <a:ea typeface="Times New Roman" panose="02020603050405020304" pitchFamily="18" charset="0"/>
                <a:cs typeface="Calibri" panose="020F0502020204030204" pitchFamily="34" charset="0"/>
              </a:rPr>
              <a:t>omos</a:t>
            </a:r>
            <a:endParaRPr lang="es-ES_tradnl"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9AAE922-DD76-52CB-6BAE-7E34DE3833E1}"/>
              </a:ext>
            </a:extLst>
          </p:cNvPr>
          <p:cNvSpPr txBox="1"/>
          <p:nvPr/>
        </p:nvSpPr>
        <p:spPr>
          <a:xfrm>
            <a:off x="553686" y="4496089"/>
            <a:ext cx="4580501" cy="2031325"/>
          </a:xfrm>
          <a:prstGeom prst="rect">
            <a:avLst/>
          </a:prstGeom>
          <a:noFill/>
        </p:spPr>
        <p:txBody>
          <a:bodyPr wrap="square" rtlCol="0">
            <a:spAutoFit/>
          </a:bodyPr>
          <a:lstStyle/>
          <a:p>
            <a:r>
              <a:rPr lang="es-ES_tradnl" sz="1400" dirty="0">
                <a:effectLst/>
                <a:latin typeface="Helvetica Neue" panose="02000503000000020004" pitchFamily="2" charset="0"/>
              </a:rPr>
              <a:t>Trabajamos en estrecha </a:t>
            </a:r>
            <a:r>
              <a:rPr lang="es-ES_tradnl" sz="1400" b="1" dirty="0">
                <a:effectLst/>
                <a:latin typeface="Helvetica Neue" panose="02000503000000020004" pitchFamily="2" charset="0"/>
              </a:rPr>
              <a:t>colaboración</a:t>
            </a:r>
            <a:r>
              <a:rPr lang="es-ES_tradnl" sz="1400" dirty="0">
                <a:effectLst/>
                <a:latin typeface="Helvetica Neue" panose="02000503000000020004" pitchFamily="2" charset="0"/>
              </a:rPr>
              <a:t> con </a:t>
            </a:r>
            <a:r>
              <a:rPr lang="es-ES_tradnl" sz="1400" b="1" dirty="0">
                <a:effectLst/>
                <a:latin typeface="Helvetica Neue" panose="02000503000000020004" pitchFamily="2" charset="0"/>
              </a:rPr>
              <a:t>agencias de viajes internacionales</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operadores turísticos y socios estratégicos </a:t>
            </a:r>
            <a:r>
              <a:rPr lang="es-ES_tradnl" sz="1400" dirty="0">
                <a:effectLst/>
                <a:latin typeface="Helvetica Neue" panose="02000503000000020004" pitchFamily="2" charset="0"/>
              </a:rPr>
              <a:t>para </a:t>
            </a:r>
            <a:r>
              <a:rPr lang="es-ES_tradnl" sz="1400" b="1" dirty="0">
                <a:effectLst/>
                <a:latin typeface="Helvetica Neue" panose="02000503000000020004" pitchFamily="2" charset="0"/>
              </a:rPr>
              <a:t>crear itinerarios personalizados</a:t>
            </a:r>
            <a:r>
              <a:rPr lang="es-ES_tradnl" sz="1400" dirty="0">
                <a:effectLst/>
                <a:latin typeface="Helvetica Neue" panose="02000503000000020004" pitchFamily="2" charset="0"/>
              </a:rPr>
              <a:t> para </a:t>
            </a:r>
            <a:r>
              <a:rPr lang="es-ES_tradnl" sz="1400" b="1" dirty="0">
                <a:effectLst/>
                <a:latin typeface="Helvetica Neue" panose="02000503000000020004" pitchFamily="2" charset="0"/>
              </a:rPr>
              <a:t>grupos y grupos que capturen la verdadera esencia de África</a:t>
            </a:r>
            <a:r>
              <a:rPr lang="es-ES_tradnl" sz="1400" dirty="0">
                <a:effectLst/>
                <a:latin typeface="Helvetica Neue" panose="02000503000000020004" pitchFamily="2" charset="0"/>
              </a:rPr>
              <a:t>. Nuestro compromiso con un servicio excepcional, la excelencia operativa y la sostenibilidad garantiza que cada cliente disfrute de una experiencia de safari impecable y de primera clase.</a:t>
            </a:r>
          </a:p>
        </p:txBody>
      </p:sp>
      <p:sp>
        <p:nvSpPr>
          <p:cNvPr id="6" name="TextBox 5">
            <a:extLst>
              <a:ext uri="{FF2B5EF4-FFF2-40B4-BE49-F238E27FC236}">
                <a16:creationId xmlns:a16="http://schemas.microsoft.com/office/drawing/2014/main" id="{A5A1333C-74AC-01F3-F937-7B5A0C5B7A44}"/>
              </a:ext>
            </a:extLst>
          </p:cNvPr>
          <p:cNvSpPr txBox="1"/>
          <p:nvPr/>
        </p:nvSpPr>
        <p:spPr>
          <a:xfrm>
            <a:off x="553686" y="2167695"/>
            <a:ext cx="4926320" cy="2031325"/>
          </a:xfrm>
          <a:prstGeom prst="rect">
            <a:avLst/>
          </a:prstGeom>
          <a:noFill/>
        </p:spPr>
        <p:txBody>
          <a:bodyPr wrap="square" rtlCol="0">
            <a:spAutoFit/>
          </a:bodyPr>
          <a:lstStyle/>
          <a:p>
            <a:pPr>
              <a:buNone/>
            </a:pPr>
            <a:r>
              <a:rPr lang="es-ES_tradnl" sz="1400" b="1" dirty="0" err="1">
                <a:effectLst/>
                <a:latin typeface="Helvetica Neue" panose="02000503000000020004" pitchFamily="2" charset="0"/>
                <a:ea typeface="Helvetica Neue" panose="02000503000000020004" pitchFamily="2" charset="0"/>
                <a:cs typeface="Helvetica Neue" panose="02000503000000020004" pitchFamily="2" charset="0"/>
              </a:rPr>
              <a:t>African</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 Adventure </a:t>
            </a:r>
            <a:r>
              <a:rPr lang="es-ES_tradnl" sz="1400" b="1" dirty="0" err="1">
                <a:effectLst/>
                <a:latin typeface="Helvetica Neue" panose="02000503000000020004" pitchFamily="2" charset="0"/>
                <a:ea typeface="Helvetica Neue" panose="02000503000000020004" pitchFamily="2" charset="0"/>
                <a:cs typeface="Helvetica Neue" panose="02000503000000020004" pitchFamily="2" charset="0"/>
              </a:rPr>
              <a:t>Specialists</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es una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empresa líder en gestión de destinos (DMC</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reconocida por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crear experiencias de safari inolvidable</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s en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Kenia</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Tanzania, Uganda, Ruanda, Madagascar</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y otros lugares. Con décadas de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experiencia en el sector turístico africano</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nos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especializamos en ofrecer viajes a medida que brindan a los viajeros </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una </a:t>
            </a:r>
            <a:r>
              <a:rPr lang="es-ES_tradnl" sz="1400" b="1" dirty="0">
                <a:effectLst/>
                <a:latin typeface="Helvetica Neue" panose="02000503000000020004" pitchFamily="2" charset="0"/>
                <a:ea typeface="Helvetica Neue" panose="02000503000000020004" pitchFamily="2" charset="0"/>
                <a:cs typeface="Helvetica Neue" panose="02000503000000020004" pitchFamily="2" charset="0"/>
              </a:rPr>
              <a:t>conexión profunda e inmersiva con los impresionantes paisajes</a:t>
            </a:r>
            <a:r>
              <a:rPr lang="es-ES_tradnl" sz="1400" dirty="0">
                <a:effectLst/>
                <a:latin typeface="Helvetica Neue" panose="02000503000000020004" pitchFamily="2" charset="0"/>
                <a:ea typeface="Helvetica Neue" panose="02000503000000020004" pitchFamily="2" charset="0"/>
                <a:cs typeface="Helvetica Neue" panose="02000503000000020004" pitchFamily="2" charset="0"/>
              </a:rPr>
              <a:t>, la diversidad cultural y la extraordinaria fauna africana.</a:t>
            </a:r>
          </a:p>
        </p:txBody>
      </p:sp>
      <p:pic>
        <p:nvPicPr>
          <p:cNvPr id="9" name="Picture 8">
            <a:extLst>
              <a:ext uri="{FF2B5EF4-FFF2-40B4-BE49-F238E27FC236}">
                <a16:creationId xmlns:a16="http://schemas.microsoft.com/office/drawing/2014/main" id="{FC01C5A1-1C4D-C16B-8C20-F879932B0B3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371863" y="5777513"/>
            <a:ext cx="1820137" cy="914167"/>
          </a:xfrm>
          <a:prstGeom prst="rect">
            <a:avLst/>
          </a:prstGeom>
        </p:spPr>
      </p:pic>
    </p:spTree>
    <p:extLst>
      <p:ext uri="{BB962C8B-B14F-4D97-AF65-F5344CB8AC3E}">
        <p14:creationId xmlns:p14="http://schemas.microsoft.com/office/powerpoint/2010/main" val="137834668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4A567-CC86-648B-CE0D-09C574779585}"/>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B58FB205-FCBC-DA94-5C40-69AE23C04BE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886458"/>
            <a:ext cx="12192001" cy="7767976"/>
          </a:xfrm>
          <a:prstGeom prst="rect">
            <a:avLst/>
          </a:prstGeom>
        </p:spPr>
      </p:pic>
      <p:sp>
        <p:nvSpPr>
          <p:cNvPr id="12" name="Rectangle 11">
            <a:extLst>
              <a:ext uri="{FF2B5EF4-FFF2-40B4-BE49-F238E27FC236}">
                <a16:creationId xmlns:a16="http://schemas.microsoft.com/office/drawing/2014/main" id="{DD3B43F8-FC1B-18EE-2035-8A43BF3887DD}"/>
              </a:ext>
            </a:extLst>
          </p:cNvPr>
          <p:cNvSpPr/>
          <p:nvPr/>
        </p:nvSpPr>
        <p:spPr>
          <a:xfrm>
            <a:off x="2187147" y="3187307"/>
            <a:ext cx="2842053" cy="3565011"/>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11" name="Rectangle 10">
            <a:extLst>
              <a:ext uri="{FF2B5EF4-FFF2-40B4-BE49-F238E27FC236}">
                <a16:creationId xmlns:a16="http://schemas.microsoft.com/office/drawing/2014/main" id="{130C6308-F866-C3EA-3346-6F080DF1C1C0}"/>
              </a:ext>
            </a:extLst>
          </p:cNvPr>
          <p:cNvSpPr/>
          <p:nvPr/>
        </p:nvSpPr>
        <p:spPr>
          <a:xfrm>
            <a:off x="5128054" y="3183538"/>
            <a:ext cx="3422822" cy="3581660"/>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21" name="Rectangle 20">
            <a:extLst>
              <a:ext uri="{FF2B5EF4-FFF2-40B4-BE49-F238E27FC236}">
                <a16:creationId xmlns:a16="http://schemas.microsoft.com/office/drawing/2014/main" id="{E4864F7D-C13B-2222-97A0-2D106614E6F9}"/>
              </a:ext>
            </a:extLst>
          </p:cNvPr>
          <p:cNvSpPr/>
          <p:nvPr/>
        </p:nvSpPr>
        <p:spPr>
          <a:xfrm>
            <a:off x="8649730" y="3146565"/>
            <a:ext cx="3302419" cy="3605753"/>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27" name="TextBox 26">
            <a:extLst>
              <a:ext uri="{FF2B5EF4-FFF2-40B4-BE49-F238E27FC236}">
                <a16:creationId xmlns:a16="http://schemas.microsoft.com/office/drawing/2014/main" id="{46EEACF0-A5D2-6D44-98BB-3A23F0AEB494}"/>
              </a:ext>
            </a:extLst>
          </p:cNvPr>
          <p:cNvSpPr txBox="1"/>
          <p:nvPr/>
        </p:nvSpPr>
        <p:spPr>
          <a:xfrm>
            <a:off x="2225066" y="3224917"/>
            <a:ext cx="2666526" cy="3323987"/>
          </a:xfrm>
          <a:prstGeom prst="rect">
            <a:avLst/>
          </a:prstGeom>
          <a:noFill/>
        </p:spPr>
        <p:txBody>
          <a:bodyPr wrap="square">
            <a:spAutoFit/>
          </a:bodyPr>
          <a:lstStyle/>
          <a:p>
            <a:pPr>
              <a:buNone/>
            </a:pPr>
            <a:r>
              <a:rPr lang="es-ES_tradnl" sz="1400" b="1" dirty="0">
                <a:effectLst/>
                <a:latin typeface="Helvetica Neue" panose="02000503000000020004" pitchFamily="2" charset="0"/>
              </a:rPr>
              <a:t>Gestión eficiente de reservas de grupos pequeños y grandes</a:t>
            </a:r>
          </a:p>
          <a:p>
            <a:pPr marL="285750" indent="-285750">
              <a:buFont typeface="Wingdings" pitchFamily="2" charset="2"/>
              <a:buChar char="v"/>
            </a:pPr>
            <a:r>
              <a:rPr lang="es-ES_tradnl" sz="1400" dirty="0">
                <a:effectLst/>
                <a:latin typeface="Helvetica Neue" panose="02000503000000020004" pitchFamily="2" charset="0"/>
              </a:rPr>
              <a:t>Agilización de solicitudes de grupos, procesos de reserva y confirmaciones</a:t>
            </a:r>
          </a:p>
          <a:p>
            <a:pPr marL="285750" indent="-285750">
              <a:buFont typeface="Wingdings" pitchFamily="2" charset="2"/>
              <a:buChar char="v"/>
            </a:pPr>
            <a:r>
              <a:rPr lang="es-ES_tradnl" sz="1400" dirty="0">
                <a:effectLst/>
                <a:latin typeface="Helvetica Neue" panose="02000503000000020004" pitchFamily="2" charset="0"/>
              </a:rPr>
              <a:t>Garantizar una gestión en tierra fluida para grupos que van desde pequeños viajeros VIP hasta grupos de incentivos más grandes</a:t>
            </a:r>
          </a:p>
          <a:p>
            <a:pPr marL="285750" indent="-285750">
              <a:buFont typeface="Wingdings" pitchFamily="2" charset="2"/>
              <a:buChar char="v"/>
            </a:pPr>
            <a:r>
              <a:rPr lang="es-ES_tradnl" sz="1400" dirty="0">
                <a:effectLst/>
                <a:latin typeface="Helvetica Neue" panose="02000503000000020004" pitchFamily="2" charset="0"/>
              </a:rPr>
              <a:t>Proporcionar guías turísticos bilingües dedicados para grupos de habla hispana y portuguesa</a:t>
            </a:r>
          </a:p>
        </p:txBody>
      </p:sp>
      <p:sp>
        <p:nvSpPr>
          <p:cNvPr id="28" name="TextBox 27">
            <a:extLst>
              <a:ext uri="{FF2B5EF4-FFF2-40B4-BE49-F238E27FC236}">
                <a16:creationId xmlns:a16="http://schemas.microsoft.com/office/drawing/2014/main" id="{B711C36B-3B08-BB6F-5BF2-94D85662F19D}"/>
              </a:ext>
            </a:extLst>
          </p:cNvPr>
          <p:cNvSpPr txBox="1"/>
          <p:nvPr/>
        </p:nvSpPr>
        <p:spPr>
          <a:xfrm>
            <a:off x="5128054" y="3195352"/>
            <a:ext cx="3422822" cy="3539430"/>
          </a:xfrm>
          <a:prstGeom prst="rect">
            <a:avLst/>
          </a:prstGeom>
          <a:noFill/>
        </p:spPr>
        <p:txBody>
          <a:bodyPr wrap="square">
            <a:spAutoFit/>
          </a:bodyPr>
          <a:lstStyle/>
          <a:p>
            <a:pPr>
              <a:buNone/>
            </a:pPr>
            <a:r>
              <a:rPr lang="es-ES_tradnl" sz="1400" b="1" dirty="0">
                <a:effectLst/>
                <a:latin typeface="Helvetica Neue" panose="02000503000000020004" pitchFamily="2" charset="0"/>
              </a:rPr>
              <a:t>Alojamientos, campamentos y alojamientos preferentes para paquetes grupales de GSA</a:t>
            </a:r>
          </a:p>
          <a:p>
            <a:pPr marL="285750" indent="-285750">
              <a:buFont typeface="Wingdings" pitchFamily="2" charset="2"/>
              <a:buChar char="v"/>
            </a:pPr>
            <a:r>
              <a:rPr lang="es-ES_tradnl" sz="1400" dirty="0">
                <a:effectLst/>
                <a:latin typeface="Helvetica Neue" panose="02000503000000020004" pitchFamily="2" charset="0"/>
              </a:rPr>
              <a:t>Colaboración con alojamientos, campamentos de tiendas y complejos turísticos cuidadosamente seleccionados que se ajustan a las expectativas de los viajeros latinoamericanos</a:t>
            </a:r>
          </a:p>
          <a:p>
            <a:pPr marL="285750" indent="-285750">
              <a:buFont typeface="Wingdings" pitchFamily="2" charset="2"/>
              <a:buChar char="v"/>
            </a:pPr>
            <a:r>
              <a:rPr lang="es-ES_tradnl" sz="1400" dirty="0">
                <a:effectLst/>
                <a:latin typeface="Helvetica Neue" panose="02000503000000020004" pitchFamily="2" charset="0"/>
              </a:rPr>
              <a:t>Garantizamos asignaciones flexibles de habitaciones y tarifas negociadas para reservas de grupo.</a:t>
            </a:r>
          </a:p>
          <a:p>
            <a:pPr marL="285750" indent="-285750">
              <a:buFont typeface="Wingdings" pitchFamily="2" charset="2"/>
              <a:buChar char="v"/>
            </a:pPr>
            <a:r>
              <a:rPr lang="es-ES_tradnl" sz="1400" dirty="0">
                <a:effectLst/>
                <a:latin typeface="Helvetica Neue" panose="02000503000000020004" pitchFamily="2" charset="0"/>
              </a:rPr>
              <a:t>Presentamos propiedades que ofrecen auténticas experiencias de safari africano, paquetes con todo incluido y servicios personalizados</a:t>
            </a:r>
          </a:p>
        </p:txBody>
      </p:sp>
      <p:sp>
        <p:nvSpPr>
          <p:cNvPr id="32" name="Rectangle 31">
            <a:extLst>
              <a:ext uri="{FF2B5EF4-FFF2-40B4-BE49-F238E27FC236}">
                <a16:creationId xmlns:a16="http://schemas.microsoft.com/office/drawing/2014/main" id="{6453F327-BAE4-5822-DEB2-3B8E965AA3B4}"/>
              </a:ext>
            </a:extLst>
          </p:cNvPr>
          <p:cNvSpPr/>
          <p:nvPr/>
        </p:nvSpPr>
        <p:spPr>
          <a:xfrm>
            <a:off x="6610865" y="1708099"/>
            <a:ext cx="5341284" cy="1371062"/>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17" name="TextBox 16">
            <a:extLst>
              <a:ext uri="{FF2B5EF4-FFF2-40B4-BE49-F238E27FC236}">
                <a16:creationId xmlns:a16="http://schemas.microsoft.com/office/drawing/2014/main" id="{4FBA3B7A-97B9-7CC4-3056-FC2B8D1C02D5}"/>
              </a:ext>
            </a:extLst>
          </p:cNvPr>
          <p:cNvSpPr txBox="1"/>
          <p:nvPr/>
        </p:nvSpPr>
        <p:spPr>
          <a:xfrm>
            <a:off x="6708808" y="2084135"/>
            <a:ext cx="5243341" cy="954107"/>
          </a:xfrm>
          <a:prstGeom prst="rect">
            <a:avLst/>
          </a:prstGeom>
          <a:noFill/>
        </p:spPr>
        <p:txBody>
          <a:bodyPr wrap="square" rtlCol="0">
            <a:spAutoFit/>
          </a:bodyPr>
          <a:lstStyle/>
          <a:p>
            <a:r>
              <a:rPr lang="es-ES_tradnl" sz="1400" dirty="0">
                <a:effectLst/>
                <a:latin typeface="Helvetica Neue" panose="02000503000000020004" pitchFamily="2" charset="0"/>
              </a:rPr>
              <a:t>Comprender y gestionar eficientemente las operaciones de grupos es esencial para nuestras GSA de Latinoamérica, ya que los viajes en grupo son un importante motor de ingresos en este mercado.</a:t>
            </a:r>
          </a:p>
        </p:txBody>
      </p:sp>
      <p:sp>
        <p:nvSpPr>
          <p:cNvPr id="14" name="TextBox 13">
            <a:extLst>
              <a:ext uri="{FF2B5EF4-FFF2-40B4-BE49-F238E27FC236}">
                <a16:creationId xmlns:a16="http://schemas.microsoft.com/office/drawing/2014/main" id="{6C415B8D-70F7-89B6-451E-5CB544C6BBCF}"/>
              </a:ext>
            </a:extLst>
          </p:cNvPr>
          <p:cNvSpPr txBox="1"/>
          <p:nvPr/>
        </p:nvSpPr>
        <p:spPr>
          <a:xfrm>
            <a:off x="6708808" y="1733683"/>
            <a:ext cx="4929009" cy="400110"/>
          </a:xfrm>
          <a:prstGeom prst="rect">
            <a:avLst/>
          </a:prstGeom>
          <a:noFill/>
        </p:spPr>
        <p:txBody>
          <a:bodyPr wrap="square">
            <a:spAutoFit/>
          </a:bodyPr>
          <a:lstStyle/>
          <a:p>
            <a:r>
              <a:rPr lang="es-ES_tradnl" sz="2000" b="1" dirty="0">
                <a:effectLst/>
                <a:latin typeface="Helvetica Neue" panose="02000503000000020004" pitchFamily="2" charset="0"/>
              </a:rPr>
              <a:t>Operaciones y Políticas de Grupos</a:t>
            </a:r>
            <a:endParaRPr lang="es-ES_tradnl" sz="2000" dirty="0">
              <a:effectLst/>
              <a:latin typeface="Helvetica Neue" panose="02000503000000020004" pitchFamily="2" charset="0"/>
            </a:endParaRPr>
          </a:p>
        </p:txBody>
      </p:sp>
      <p:pic>
        <p:nvPicPr>
          <p:cNvPr id="33" name="Picture 32">
            <a:extLst>
              <a:ext uri="{FF2B5EF4-FFF2-40B4-BE49-F238E27FC236}">
                <a16:creationId xmlns:a16="http://schemas.microsoft.com/office/drawing/2014/main" id="{5F46D2CB-66FB-BE5A-5A19-7CF71611E11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12979" y="38826"/>
            <a:ext cx="1820137" cy="914167"/>
          </a:xfrm>
          <a:prstGeom prst="rect">
            <a:avLst/>
          </a:prstGeom>
        </p:spPr>
      </p:pic>
      <p:sp>
        <p:nvSpPr>
          <p:cNvPr id="2" name="TextBox 1">
            <a:extLst>
              <a:ext uri="{FF2B5EF4-FFF2-40B4-BE49-F238E27FC236}">
                <a16:creationId xmlns:a16="http://schemas.microsoft.com/office/drawing/2014/main" id="{A141C583-F793-3069-E87F-90DC868C2113}"/>
              </a:ext>
            </a:extLst>
          </p:cNvPr>
          <p:cNvSpPr txBox="1"/>
          <p:nvPr/>
        </p:nvSpPr>
        <p:spPr>
          <a:xfrm>
            <a:off x="8649730" y="3170659"/>
            <a:ext cx="3198833" cy="3323987"/>
          </a:xfrm>
          <a:prstGeom prst="rect">
            <a:avLst/>
          </a:prstGeom>
          <a:noFill/>
        </p:spPr>
        <p:txBody>
          <a:bodyPr wrap="square">
            <a:spAutoFit/>
          </a:bodyPr>
          <a:lstStyle/>
          <a:p>
            <a:pPr>
              <a:buNone/>
            </a:pPr>
            <a:r>
              <a:rPr lang="es-ES_tradnl" sz="1400" b="1" dirty="0">
                <a:effectLst/>
                <a:latin typeface="Helvetica Neue" panose="02000503000000020004" pitchFamily="2" charset="0"/>
              </a:rPr>
              <a:t>Experiencias de safari VIP a medida para viajeros con alto poder adquisitivo</a:t>
            </a:r>
          </a:p>
          <a:p>
            <a:pPr marL="285750" indent="-285750">
              <a:buFont typeface="Wingdings" pitchFamily="2" charset="2"/>
              <a:buChar char="v"/>
            </a:pPr>
            <a:r>
              <a:rPr lang="es-ES_tradnl" sz="1400" dirty="0">
                <a:effectLst/>
                <a:latin typeface="Helvetica Neue" panose="02000503000000020004" pitchFamily="2" charset="0"/>
              </a:rPr>
              <a:t>Ofrecemos safaris privados de </a:t>
            </a:r>
            <a:r>
              <a:rPr lang="es-ES_tradnl" sz="1400" dirty="0" err="1">
                <a:effectLst/>
                <a:latin typeface="Helvetica Neue" panose="02000503000000020004" pitchFamily="2" charset="0"/>
              </a:rPr>
              <a:t>ultralujo</a:t>
            </a:r>
            <a:r>
              <a:rPr lang="es-ES_tradnl" sz="1400" dirty="0">
                <a:effectLst/>
                <a:latin typeface="Helvetica Neue" panose="02000503000000020004" pitchFamily="2" charset="0"/>
              </a:rPr>
              <a:t>, alojamientos exclusivos y vuelos chárter.</a:t>
            </a:r>
          </a:p>
          <a:p>
            <a:pPr marL="285750" indent="-285750">
              <a:buFont typeface="Wingdings" pitchFamily="2" charset="2"/>
              <a:buChar char="v"/>
            </a:pPr>
            <a:r>
              <a:rPr lang="es-ES_tradnl" sz="1400" dirty="0">
                <a:effectLst/>
                <a:latin typeface="Helvetica Neue" panose="02000503000000020004" pitchFamily="2" charset="0"/>
              </a:rPr>
              <a:t>Ofrecemos servicios de conserjería con itinerarios personalizados y guías privados.</a:t>
            </a:r>
          </a:p>
          <a:p>
            <a:pPr marL="285750" indent="-285750">
              <a:buFont typeface="Wingdings" pitchFamily="2" charset="2"/>
              <a:buChar char="v"/>
            </a:pPr>
            <a:r>
              <a:rPr lang="es-ES_tradnl" sz="1400" dirty="0">
                <a:effectLst/>
                <a:latin typeface="Helvetica Neue" panose="02000503000000020004" pitchFamily="2" charset="0"/>
              </a:rPr>
              <a:t>Creamos experiencias únicas e inmersivas, como safaris en globo aerostático, interacciones culturales masái exclusivas y tours privados de conservación de la vida silvestre.</a:t>
            </a:r>
          </a:p>
        </p:txBody>
      </p:sp>
    </p:spTree>
    <p:extLst>
      <p:ext uri="{BB962C8B-B14F-4D97-AF65-F5344CB8AC3E}">
        <p14:creationId xmlns:p14="http://schemas.microsoft.com/office/powerpoint/2010/main" val="2723836148"/>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679EE-13EA-87CF-738C-C936AD5697D0}"/>
            </a:ext>
          </a:extLst>
        </p:cNvPr>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DA0033B2-9AB9-D770-8A2C-6E0266F7A37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935" b="14935"/>
          <a:stretch/>
        </p:blipFill>
        <p:spPr>
          <a:xfrm>
            <a:off x="0" y="0"/>
            <a:ext cx="12192000" cy="3429000"/>
          </a:xfrm>
        </p:spPr>
      </p:pic>
      <p:sp>
        <p:nvSpPr>
          <p:cNvPr id="11" name="Rectangle 10">
            <a:extLst>
              <a:ext uri="{FF2B5EF4-FFF2-40B4-BE49-F238E27FC236}">
                <a16:creationId xmlns:a16="http://schemas.microsoft.com/office/drawing/2014/main" id="{1BAB0B82-BB99-3958-4EDE-3788D7ACA837}"/>
              </a:ext>
            </a:extLst>
          </p:cNvPr>
          <p:cNvSpPr/>
          <p:nvPr/>
        </p:nvSpPr>
        <p:spPr>
          <a:xfrm flipH="1">
            <a:off x="-2" y="2968668"/>
            <a:ext cx="2974208" cy="2693095"/>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A1029CEC-CAC7-ED7B-97AD-4B2C52445A2D}"/>
              </a:ext>
            </a:extLst>
          </p:cNvPr>
          <p:cNvSpPr txBox="1"/>
          <p:nvPr/>
        </p:nvSpPr>
        <p:spPr>
          <a:xfrm>
            <a:off x="267547" y="3345719"/>
            <a:ext cx="2273522" cy="1631216"/>
          </a:xfrm>
          <a:prstGeom prst="rect">
            <a:avLst/>
          </a:prstGeom>
          <a:noFill/>
        </p:spPr>
        <p:txBody>
          <a:bodyPr wrap="square">
            <a:spAutoFit/>
          </a:bodyPr>
          <a:lstStyle/>
          <a:p>
            <a:r>
              <a:rPr lang="es-ES_tradnl" sz="2000" b="1" dirty="0">
                <a:effectLst/>
                <a:latin typeface="Helvetica Neue" panose="02000503000000020004" pitchFamily="2" charset="0"/>
              </a:rPr>
              <a:t>Viaje Educativo a Kenia y Tanzania 2025 – Post-WTM Londres 2025</a:t>
            </a:r>
            <a:endParaRPr lang="es-ES_tradnl" sz="2000" dirty="0">
              <a:effectLst/>
              <a:latin typeface="Helvetica Neue" panose="02000503000000020004" pitchFamily="2" charset="0"/>
            </a:endParaRPr>
          </a:p>
        </p:txBody>
      </p:sp>
      <p:sp>
        <p:nvSpPr>
          <p:cNvPr id="16" name="TextBox 15">
            <a:extLst>
              <a:ext uri="{FF2B5EF4-FFF2-40B4-BE49-F238E27FC236}">
                <a16:creationId xmlns:a16="http://schemas.microsoft.com/office/drawing/2014/main" id="{213B8045-8E9E-C129-CB84-12BD73F72230}"/>
              </a:ext>
            </a:extLst>
          </p:cNvPr>
          <p:cNvSpPr txBox="1"/>
          <p:nvPr/>
        </p:nvSpPr>
        <p:spPr>
          <a:xfrm>
            <a:off x="3160294" y="4151506"/>
            <a:ext cx="8845617" cy="1384995"/>
          </a:xfrm>
          <a:prstGeom prst="rect">
            <a:avLst/>
          </a:prstGeom>
          <a:noFill/>
        </p:spPr>
        <p:txBody>
          <a:bodyPr wrap="square" rtlCol="0">
            <a:spAutoFit/>
          </a:bodyPr>
          <a:lstStyle/>
          <a:p>
            <a:pPr>
              <a:buNone/>
            </a:pPr>
            <a:r>
              <a:rPr lang="es-ES_tradnl" sz="1400" dirty="0">
                <a:effectLst/>
                <a:latin typeface="Helvetica Neue" panose="02000503000000020004" pitchFamily="2" charset="0"/>
              </a:rPr>
              <a:t>Para fortalecer el conocimiento de nuestros productos, desarrollar experiencia y mejorar las capacidades de ventas, </a:t>
            </a:r>
            <a:r>
              <a:rPr lang="es-ES_tradnl" sz="1400" dirty="0" err="1">
                <a:effectLst/>
                <a:latin typeface="Helvetica Neue" panose="02000503000000020004" pitchFamily="2" charset="0"/>
              </a:rPr>
              <a:t>African</a:t>
            </a:r>
            <a:r>
              <a:rPr lang="es-ES_tradnl" sz="1400" dirty="0">
                <a:effectLst/>
                <a:latin typeface="Helvetica Neue" panose="02000503000000020004" pitchFamily="2" charset="0"/>
              </a:rPr>
              <a:t> Adventure </a:t>
            </a:r>
            <a:r>
              <a:rPr lang="es-ES_tradnl" sz="1400" dirty="0" err="1">
                <a:effectLst/>
                <a:latin typeface="Helvetica Neue" panose="02000503000000020004" pitchFamily="2" charset="0"/>
              </a:rPr>
              <a:t>Specialists</a:t>
            </a:r>
            <a:r>
              <a:rPr lang="es-ES_tradnl" sz="1400" dirty="0">
                <a:effectLst/>
                <a:latin typeface="Helvetica Neue" panose="02000503000000020004" pitchFamily="2" charset="0"/>
              </a:rPr>
              <a:t> se complace en organizar un viaje educativo exclusivo a Kenia y Tanzania para nuestros socios clave GSA latinoamericanos. Este viaje de familiarización (FAM) totalmente inmersivo, programado inmediatamente después de WTM Londres 2025, brindará una oportunidad única para experimentar nuestros destinos de primera mano, profundizar en nuestros productos de safari y perfeccionar estrategias para aumentar las ventas en el mercado latinoamericano.</a:t>
            </a:r>
          </a:p>
        </p:txBody>
      </p:sp>
      <p:sp>
        <p:nvSpPr>
          <p:cNvPr id="17" name="TextBox 16">
            <a:extLst>
              <a:ext uri="{FF2B5EF4-FFF2-40B4-BE49-F238E27FC236}">
                <a16:creationId xmlns:a16="http://schemas.microsoft.com/office/drawing/2014/main" id="{C98A238A-0AD9-3138-4A8D-EFB0E6745FC7}"/>
              </a:ext>
            </a:extLst>
          </p:cNvPr>
          <p:cNvSpPr txBox="1"/>
          <p:nvPr/>
        </p:nvSpPr>
        <p:spPr>
          <a:xfrm>
            <a:off x="3160294" y="3647319"/>
            <a:ext cx="8764159" cy="584775"/>
          </a:xfrm>
          <a:prstGeom prst="rect">
            <a:avLst/>
          </a:prstGeom>
          <a:noFill/>
        </p:spPr>
        <p:txBody>
          <a:bodyPr wrap="square">
            <a:spAutoFit/>
          </a:bodyPr>
          <a:lstStyle/>
          <a:p>
            <a:r>
              <a:rPr lang="es-ES_tradnl" sz="1600" b="1" dirty="0">
                <a:effectLst/>
                <a:latin typeface="Helvetica Neue" panose="02000503000000020004" pitchFamily="2" charset="0"/>
              </a:rPr>
              <a:t>Fortaleciendo a nuestros socios GSA latinoamericanos a través de experiencias de safari de primera mano</a:t>
            </a:r>
          </a:p>
        </p:txBody>
      </p:sp>
      <p:sp>
        <p:nvSpPr>
          <p:cNvPr id="4" name="TextBox 3">
            <a:extLst>
              <a:ext uri="{FF2B5EF4-FFF2-40B4-BE49-F238E27FC236}">
                <a16:creationId xmlns:a16="http://schemas.microsoft.com/office/drawing/2014/main" id="{3B82711E-9119-ABF0-B93E-1A5E4F1D84E1}"/>
              </a:ext>
            </a:extLst>
          </p:cNvPr>
          <p:cNvSpPr txBox="1"/>
          <p:nvPr/>
        </p:nvSpPr>
        <p:spPr>
          <a:xfrm>
            <a:off x="2974206" y="5766564"/>
            <a:ext cx="8483066" cy="492443"/>
          </a:xfrm>
          <a:prstGeom prst="rect">
            <a:avLst/>
          </a:prstGeom>
          <a:noFill/>
        </p:spPr>
        <p:txBody>
          <a:bodyPr wrap="square" rtlCol="0">
            <a:spAutoFit/>
          </a:bodyPr>
          <a:lstStyle/>
          <a:p>
            <a:pPr algn="ctr"/>
            <a:r>
              <a:rPr lang="es-ES_tradnl" sz="1300" b="1" dirty="0">
                <a:effectLst/>
                <a:latin typeface="Helvetica Neue" panose="02000503000000020004" pitchFamily="2" charset="0"/>
              </a:rPr>
              <a:t>Cupos limitados disponibles: ¡Invitación exclusiva para GSA clave!</a:t>
            </a:r>
          </a:p>
          <a:p>
            <a:pPr algn="ctr"/>
            <a:r>
              <a:rPr lang="es-ES_tradnl" sz="1300" b="1" dirty="0">
                <a:effectLst/>
                <a:latin typeface="Helvetica Neue" panose="02000503000000020004" pitchFamily="2" charset="0"/>
              </a:rPr>
              <a:t>Para más detalles o para registrar su interés, contáctenos hoy mismo. ¡Crezcamos juntos en 2025!</a:t>
            </a:r>
          </a:p>
        </p:txBody>
      </p:sp>
    </p:spTree>
    <p:extLst>
      <p:ext uri="{BB962C8B-B14F-4D97-AF65-F5344CB8AC3E}">
        <p14:creationId xmlns:p14="http://schemas.microsoft.com/office/powerpoint/2010/main" val="3077317470"/>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CAB2F-78C2-97B5-7498-35F2517C556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1F69FC5-66D1-2E78-04C1-73C120FED1F5}"/>
              </a:ext>
            </a:extLst>
          </p:cNvPr>
          <p:cNvSpPr/>
          <p:nvPr/>
        </p:nvSpPr>
        <p:spPr>
          <a:xfrm>
            <a:off x="-33689" y="6365558"/>
            <a:ext cx="12259377" cy="505402"/>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23" name="Rectangle 22">
            <a:extLst>
              <a:ext uri="{FF2B5EF4-FFF2-40B4-BE49-F238E27FC236}">
                <a16:creationId xmlns:a16="http://schemas.microsoft.com/office/drawing/2014/main" id="{5F464D0E-60C1-120D-3BC2-911B1328DFAB}"/>
              </a:ext>
            </a:extLst>
          </p:cNvPr>
          <p:cNvSpPr/>
          <p:nvPr/>
        </p:nvSpPr>
        <p:spPr>
          <a:xfrm>
            <a:off x="0" y="-43411"/>
            <a:ext cx="4824303" cy="5003091"/>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10" name="TextBox 9">
            <a:extLst>
              <a:ext uri="{FF2B5EF4-FFF2-40B4-BE49-F238E27FC236}">
                <a16:creationId xmlns:a16="http://schemas.microsoft.com/office/drawing/2014/main" id="{F96FA4AD-DE7C-5767-F306-3290ACB1F0DA}"/>
              </a:ext>
            </a:extLst>
          </p:cNvPr>
          <p:cNvSpPr txBox="1"/>
          <p:nvPr/>
        </p:nvSpPr>
        <p:spPr>
          <a:xfrm>
            <a:off x="125128" y="205602"/>
            <a:ext cx="4523874" cy="707886"/>
          </a:xfrm>
          <a:prstGeom prst="rect">
            <a:avLst/>
          </a:prstGeom>
          <a:noFill/>
        </p:spPr>
        <p:txBody>
          <a:bodyPr wrap="square">
            <a:spAutoFit/>
          </a:bodyPr>
          <a:lstStyle/>
          <a:p>
            <a:r>
              <a:rPr lang="es-ES_tradnl" sz="2000" b="1" dirty="0">
                <a:effectLst/>
                <a:latin typeface="Helvetica Neue" panose="02000503000000020004" pitchFamily="2" charset="0"/>
              </a:rPr>
              <a:t>Viaje Educativo a Kenia y Tanzania 2025 – Post-WTM Londres 2025</a:t>
            </a:r>
          </a:p>
        </p:txBody>
      </p:sp>
      <p:sp>
        <p:nvSpPr>
          <p:cNvPr id="13" name="TextBox 12">
            <a:extLst>
              <a:ext uri="{FF2B5EF4-FFF2-40B4-BE49-F238E27FC236}">
                <a16:creationId xmlns:a16="http://schemas.microsoft.com/office/drawing/2014/main" id="{98A45EAF-1D40-789E-2A4C-09E70A635FA2}"/>
              </a:ext>
            </a:extLst>
          </p:cNvPr>
          <p:cNvSpPr txBox="1"/>
          <p:nvPr/>
        </p:nvSpPr>
        <p:spPr>
          <a:xfrm>
            <a:off x="125129" y="1086986"/>
            <a:ext cx="4523873" cy="3785652"/>
          </a:xfrm>
          <a:prstGeom prst="rect">
            <a:avLst/>
          </a:prstGeom>
          <a:noFill/>
        </p:spPr>
        <p:txBody>
          <a:bodyPr wrap="square" rtlCol="0">
            <a:spAutoFit/>
          </a:bodyPr>
          <a:lstStyle/>
          <a:p>
            <a:pPr>
              <a:buNone/>
            </a:pPr>
            <a:r>
              <a:rPr lang="es-ES_tradnl" sz="1200" b="1" dirty="0">
                <a:effectLst/>
                <a:latin typeface="Helvetica Neue" panose="02000503000000020004" pitchFamily="2" charset="0"/>
              </a:rPr>
              <a:t>Objetivos y beneficios del viaje:</a:t>
            </a:r>
          </a:p>
          <a:p>
            <a:pPr marL="171450" indent="-171450">
              <a:buFont typeface="Wingdings" pitchFamily="2" charset="2"/>
              <a:buChar char="v"/>
            </a:pPr>
            <a:r>
              <a:rPr lang="es-ES_tradnl" sz="1200" dirty="0">
                <a:effectLst/>
                <a:latin typeface="Helvetica Neue" panose="02000503000000020004" pitchFamily="2" charset="0"/>
              </a:rPr>
              <a:t>Experiencia de primera mano con el producto: Los GSA explorarán los icónicos destinos de safari de Kenia y Tanzania, lo que les permitirá vender experiencias con confianza basadas en su conocimiento personal.</a:t>
            </a:r>
          </a:p>
          <a:p>
            <a:pPr marL="171450" indent="-171450">
              <a:buFont typeface="Wingdings" pitchFamily="2" charset="2"/>
              <a:buChar char="v"/>
            </a:pPr>
            <a:r>
              <a:rPr lang="es-ES_tradnl" sz="1200" dirty="0">
                <a:effectLst/>
                <a:latin typeface="Helvetica Neue" panose="02000503000000020004" pitchFamily="2" charset="0"/>
              </a:rPr>
              <a:t>Fortalecimiento del posicionamiento en el mercado: Profundizar la experiencia en safaris en África Oriental para conectar mejor con los clientes latinoamericanos.</a:t>
            </a:r>
          </a:p>
          <a:p>
            <a:pPr marL="171450" indent="-171450">
              <a:buFont typeface="Wingdings" pitchFamily="2" charset="2"/>
              <a:buChar char="v"/>
            </a:pPr>
            <a:r>
              <a:rPr lang="es-ES_tradnl" sz="1200" dirty="0">
                <a:effectLst/>
                <a:latin typeface="Helvetica Neue" panose="02000503000000020004" pitchFamily="2" charset="0"/>
              </a:rPr>
              <a:t>Familiarización con alojamientos y campamentos: Evaluar la diversa gama de alojamientos, desde alojamientos de lujo hasta campamentos de safari clásicos, para satisfacer eficazmente las preferencias de los clientes.</a:t>
            </a:r>
          </a:p>
          <a:p>
            <a:pPr marL="171450" indent="-171450">
              <a:buFont typeface="Wingdings" pitchFamily="2" charset="2"/>
              <a:buChar char="v"/>
            </a:pPr>
            <a:r>
              <a:rPr lang="es-ES_tradnl" sz="1200" dirty="0" err="1">
                <a:effectLst/>
                <a:latin typeface="Helvetica Neue" panose="02000503000000020004" pitchFamily="2" charset="0"/>
              </a:rPr>
              <a:t>Networking</a:t>
            </a:r>
            <a:r>
              <a:rPr lang="es-ES_tradnl" sz="1200" dirty="0">
                <a:effectLst/>
                <a:latin typeface="Helvetica Neue" panose="02000503000000020004" pitchFamily="2" charset="0"/>
              </a:rPr>
              <a:t> y conocimiento del mercado: Participar en sesiones de capacitación estratégica sobre ventas, marketing y tendencias emergentes, lo que permitirá a los GSA impulsar las reservas desde Latinoamérica.</a:t>
            </a:r>
          </a:p>
          <a:p>
            <a:pPr marL="171450" indent="-171450">
              <a:buFont typeface="Wingdings" pitchFamily="2" charset="2"/>
              <a:buChar char="v"/>
            </a:pPr>
            <a:r>
              <a:rPr lang="es-ES_tradnl" sz="1200" dirty="0">
                <a:effectLst/>
                <a:latin typeface="Helvetica Neue" panose="02000503000000020004" pitchFamily="2" charset="0"/>
              </a:rPr>
              <a:t>Interacción exclusiva B2B: Reunirse con los principales operadores de safaris, propietarios de alojamientos y expertos en conservación para una comprensión integral de la experiencia de safari.</a:t>
            </a:r>
          </a:p>
        </p:txBody>
      </p:sp>
      <p:sp>
        <p:nvSpPr>
          <p:cNvPr id="21" name="TextBox 20">
            <a:extLst>
              <a:ext uri="{FF2B5EF4-FFF2-40B4-BE49-F238E27FC236}">
                <a16:creationId xmlns:a16="http://schemas.microsoft.com/office/drawing/2014/main" id="{8249E07B-7D0F-5548-9436-5276A14BF021}"/>
              </a:ext>
            </a:extLst>
          </p:cNvPr>
          <p:cNvSpPr txBox="1"/>
          <p:nvPr/>
        </p:nvSpPr>
        <p:spPr>
          <a:xfrm>
            <a:off x="5002426" y="2677524"/>
            <a:ext cx="6990306" cy="2677656"/>
          </a:xfrm>
          <a:prstGeom prst="rect">
            <a:avLst/>
          </a:prstGeom>
          <a:noFill/>
        </p:spPr>
        <p:txBody>
          <a:bodyPr wrap="square" rtlCol="0">
            <a:spAutoFit/>
          </a:bodyPr>
          <a:lstStyle/>
          <a:p>
            <a:r>
              <a:rPr lang="es-ES_tradnl" sz="1200" b="1" dirty="0">
                <a:effectLst/>
                <a:latin typeface="Helvetica Neue" panose="02000503000000020004" pitchFamily="2" charset="0"/>
              </a:rPr>
              <a:t>Aspectos destacados del viaje:</a:t>
            </a:r>
            <a:r>
              <a:rPr lang="es-ES_tradnl" sz="1200" b="1" dirty="0">
                <a:latin typeface="Helvetica Neue" panose="02000503000000020004" pitchFamily="2" charset="0"/>
              </a:rPr>
              <a:t> </a:t>
            </a:r>
            <a:r>
              <a:rPr lang="es-ES_tradnl" sz="1200" dirty="0">
                <a:effectLst/>
                <a:latin typeface="Helvetica Neue" panose="02000503000000020004" pitchFamily="2" charset="0"/>
              </a:rPr>
              <a:t>Destinos principales: Kenia y Tanzania: Explore las mejores experiencias culturales y de vida silvestre en estos dos destinos de safari líderes. </a:t>
            </a:r>
          </a:p>
          <a:p>
            <a:pPr marL="171450" indent="-171450">
              <a:buFont typeface="Wingdings" pitchFamily="2" charset="2"/>
              <a:buChar char="§"/>
            </a:pPr>
            <a:r>
              <a:rPr lang="es-ES_tradnl" sz="1200" dirty="0">
                <a:effectLst/>
                <a:latin typeface="Helvetica Neue" panose="02000503000000020004" pitchFamily="2" charset="0"/>
              </a:rPr>
              <a:t>Safaris en coche y experiencias de safari: Disfrute de emocionantes safaris en parques de renombre mundial:</a:t>
            </a:r>
            <a:endParaRPr lang="es-ES_tradnl" sz="1200" dirty="0">
              <a:latin typeface="Helvetica Neue" panose="02000503000000020004" pitchFamily="2" charset="0"/>
            </a:endParaRPr>
          </a:p>
          <a:p>
            <a:pPr marL="742950" lvl="1" indent="-285750">
              <a:buFont typeface="Arial" panose="020B0604020202020204" pitchFamily="34" charset="0"/>
              <a:buChar char="•"/>
            </a:pPr>
            <a:r>
              <a:rPr lang="es-ES_tradnl" sz="1200" dirty="0">
                <a:effectLst/>
                <a:latin typeface="Helvetica Neue" panose="02000503000000020004" pitchFamily="2" charset="0"/>
              </a:rPr>
              <a:t>Masái Mara (Kenia): Observe a los Cinco Grandes y paisajes impresionantes.</a:t>
            </a:r>
          </a:p>
          <a:p>
            <a:pPr marL="742950" lvl="1" indent="-285750">
              <a:buFont typeface="Arial" panose="020B0604020202020204" pitchFamily="34" charset="0"/>
              <a:buChar char="•"/>
            </a:pPr>
            <a:r>
              <a:rPr lang="es-ES_tradnl" sz="1200" dirty="0">
                <a:effectLst/>
                <a:latin typeface="Helvetica Neue" panose="02000503000000020004" pitchFamily="2" charset="0"/>
              </a:rPr>
              <a:t>Parque Nacional del Serengueti (Tanzania): Explore las vastas llanuras que albergaron la Gran Migración.</a:t>
            </a:r>
          </a:p>
          <a:p>
            <a:pPr marL="742950" lvl="1" indent="-285750">
              <a:buFont typeface="Arial" panose="020B0604020202020204" pitchFamily="34" charset="0"/>
              <a:buChar char="•"/>
            </a:pPr>
            <a:r>
              <a:rPr lang="es-ES_tradnl" sz="1200" dirty="0">
                <a:effectLst/>
                <a:latin typeface="Helvetica Neue" panose="02000503000000020004" pitchFamily="2" charset="0"/>
              </a:rPr>
              <a:t>Cráter del </a:t>
            </a:r>
            <a:r>
              <a:rPr lang="es-ES_tradnl" sz="1200" dirty="0" err="1">
                <a:effectLst/>
                <a:latin typeface="Helvetica Neue" panose="02000503000000020004" pitchFamily="2" charset="0"/>
              </a:rPr>
              <a:t>Ngorongoro</a:t>
            </a:r>
            <a:r>
              <a:rPr lang="es-ES_tradnl" sz="1200" dirty="0">
                <a:effectLst/>
                <a:latin typeface="Helvetica Neue" panose="02000503000000020004" pitchFamily="2" charset="0"/>
              </a:rPr>
              <a:t> (Tanzania): Descubra el Edén de África, una maravilla natural declarada Patrimonio de la Humanidad por la UNESCO.</a:t>
            </a:r>
          </a:p>
          <a:p>
            <a:pPr marL="742950" lvl="1" indent="-285750">
              <a:buFont typeface="Arial" panose="020B0604020202020204" pitchFamily="34" charset="0"/>
              <a:buChar char="•"/>
            </a:pPr>
            <a:r>
              <a:rPr lang="es-ES_tradnl" sz="1200" dirty="0">
                <a:effectLst/>
                <a:latin typeface="Helvetica Neue" panose="02000503000000020004" pitchFamily="2" charset="0"/>
              </a:rPr>
              <a:t>Inspecciones de alojamientos y campamentos: Experimente y evalúe alojamientos premium que se ajusten a las preferencias de los clientes latinoamericanos.</a:t>
            </a:r>
          </a:p>
          <a:p>
            <a:pPr marL="742950" lvl="1" indent="-285750">
              <a:buFont typeface="Arial" panose="020B0604020202020204" pitchFamily="34" charset="0"/>
              <a:buChar char="•"/>
            </a:pPr>
            <a:r>
              <a:rPr lang="es-ES_tradnl" sz="1200" dirty="0">
                <a:effectLst/>
                <a:latin typeface="Helvetica Neue" panose="02000503000000020004" pitchFamily="2" charset="0"/>
              </a:rPr>
              <a:t>Sesiones estratégicas de crecimiento del mercado: Talleres exhaustivos sobre ventas de safaris, estrategias de precios y estrategias de marketing específicas para Latinoamérica.</a:t>
            </a:r>
          </a:p>
        </p:txBody>
      </p:sp>
      <p:sp>
        <p:nvSpPr>
          <p:cNvPr id="2" name="TextBox 1">
            <a:extLst>
              <a:ext uri="{FF2B5EF4-FFF2-40B4-BE49-F238E27FC236}">
                <a16:creationId xmlns:a16="http://schemas.microsoft.com/office/drawing/2014/main" id="{AD5FA7BA-B1F5-B3C1-9B21-943CD67FC123}"/>
              </a:ext>
            </a:extLst>
          </p:cNvPr>
          <p:cNvSpPr txBox="1"/>
          <p:nvPr/>
        </p:nvSpPr>
        <p:spPr>
          <a:xfrm>
            <a:off x="89834" y="5228908"/>
            <a:ext cx="12012331" cy="1200329"/>
          </a:xfrm>
          <a:prstGeom prst="rect">
            <a:avLst/>
          </a:prstGeom>
          <a:noFill/>
        </p:spPr>
        <p:txBody>
          <a:bodyPr wrap="square" rtlCol="0">
            <a:spAutoFit/>
          </a:bodyPr>
          <a:lstStyle/>
          <a:p>
            <a:pPr>
              <a:buNone/>
            </a:pPr>
            <a:r>
              <a:rPr lang="es-ES_tradnl" sz="1200" b="1" dirty="0">
                <a:effectLst/>
                <a:latin typeface="Helvetica Neue" panose="02000503000000020004" pitchFamily="2" charset="0"/>
              </a:rPr>
              <a:t>Por qué este viaje es importante para los GSA latinoamericanos</a:t>
            </a:r>
          </a:p>
          <a:p>
            <a:pPr marL="171450" indent="-171450">
              <a:buFont typeface="Wingdings" pitchFamily="2" charset="2"/>
              <a:buChar char="§"/>
            </a:pPr>
            <a:r>
              <a:rPr lang="es-ES_tradnl" sz="1200" dirty="0">
                <a:effectLst/>
                <a:latin typeface="Helvetica Neue" panose="02000503000000020004" pitchFamily="2" charset="0"/>
              </a:rPr>
              <a:t>Aprendizaje práctico → La experiencia directa genera ventas seguras y mayores conversiones.</a:t>
            </a:r>
          </a:p>
          <a:p>
            <a:pPr marL="171450" indent="-171450">
              <a:buFont typeface="Wingdings" pitchFamily="2" charset="2"/>
              <a:buChar char="§"/>
            </a:pPr>
            <a:r>
              <a:rPr lang="es-ES_tradnl" sz="1200" dirty="0">
                <a:effectLst/>
                <a:latin typeface="Helvetica Neue" panose="02000503000000020004" pitchFamily="2" charset="0"/>
              </a:rPr>
              <a:t>Acceso exclusivo para expertos → Conéctese con líderes de la industria, disfrute de un trato VIP y obtenga información privilegiada sobre las operaciones de safari.</a:t>
            </a:r>
          </a:p>
          <a:p>
            <a:pPr marL="171450" indent="-171450">
              <a:buFont typeface="Wingdings" pitchFamily="2" charset="2"/>
              <a:buChar char="§"/>
            </a:pPr>
            <a:r>
              <a:rPr lang="es-ES_tradnl" sz="1200" dirty="0">
                <a:effectLst/>
                <a:latin typeface="Helvetica Neue" panose="02000503000000020004" pitchFamily="2" charset="0"/>
              </a:rPr>
              <a:t>Alianzas más sólidas → Fortalezca las relaciones con los especialistas en aventuras africanas para un crecimiento mutuo a largo plazo.</a:t>
            </a:r>
          </a:p>
          <a:p>
            <a:pPr marL="171450" indent="-171450">
              <a:buFont typeface="Wingdings" pitchFamily="2" charset="2"/>
              <a:buChar char="§"/>
            </a:pPr>
            <a:r>
              <a:rPr lang="es-ES_tradnl" sz="1200" dirty="0">
                <a:effectLst/>
                <a:latin typeface="Helvetica Neue" panose="02000503000000020004" pitchFamily="2" charset="0"/>
              </a:rPr>
              <a:t>Conocimiento que impulsa las ventas → Regrese con un conocimiento experto, lo que permitirá un mejor posicionamiento de los safaris en Kenia y Tanzania en el mercado latinoamericano.</a:t>
            </a:r>
          </a:p>
        </p:txBody>
      </p:sp>
      <p:pic>
        <p:nvPicPr>
          <p:cNvPr id="7" name="Picture Placeholder 6">
            <a:extLst>
              <a:ext uri="{FF2B5EF4-FFF2-40B4-BE49-F238E27FC236}">
                <a16:creationId xmlns:a16="http://schemas.microsoft.com/office/drawing/2014/main" id="{B7E40EB9-A454-F138-387D-A039C110062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94" b="1094"/>
          <a:stretch/>
        </p:blipFill>
        <p:spPr>
          <a:xfrm>
            <a:off x="4824413" y="0"/>
            <a:ext cx="7367587" cy="2627313"/>
          </a:xfrm>
        </p:spPr>
      </p:pic>
      <p:sp>
        <p:nvSpPr>
          <p:cNvPr id="3" name="TextBox 2">
            <a:extLst>
              <a:ext uri="{FF2B5EF4-FFF2-40B4-BE49-F238E27FC236}">
                <a16:creationId xmlns:a16="http://schemas.microsoft.com/office/drawing/2014/main" id="{43E4583B-07A5-82B7-7B81-C9611D2B6C19}"/>
              </a:ext>
            </a:extLst>
          </p:cNvPr>
          <p:cNvSpPr txBox="1"/>
          <p:nvPr/>
        </p:nvSpPr>
        <p:spPr>
          <a:xfrm>
            <a:off x="1516108" y="6352598"/>
            <a:ext cx="8483066" cy="492443"/>
          </a:xfrm>
          <a:prstGeom prst="rect">
            <a:avLst/>
          </a:prstGeom>
          <a:noFill/>
        </p:spPr>
        <p:txBody>
          <a:bodyPr wrap="square" rtlCol="0">
            <a:spAutoFit/>
          </a:bodyPr>
          <a:lstStyle/>
          <a:p>
            <a:pPr algn="ctr"/>
            <a:r>
              <a:rPr lang="es-ES_tradnl" sz="1300" b="1" dirty="0">
                <a:effectLst/>
                <a:latin typeface="Helvetica Neue" panose="02000503000000020004" pitchFamily="2" charset="0"/>
              </a:rPr>
              <a:t>Cupos limitados disponibles: ¡Invitación exclusiva para GSA clave!</a:t>
            </a:r>
          </a:p>
          <a:p>
            <a:pPr algn="ctr"/>
            <a:r>
              <a:rPr lang="es-ES_tradnl" sz="1300" b="1" dirty="0">
                <a:effectLst/>
                <a:latin typeface="Helvetica Neue" panose="02000503000000020004" pitchFamily="2" charset="0"/>
              </a:rPr>
              <a:t>Para más detalles o para registrar su interés, contáctenos hoy mismo. ¡Crezcamos juntos en 2025!</a:t>
            </a:r>
          </a:p>
        </p:txBody>
      </p:sp>
    </p:spTree>
    <p:extLst>
      <p:ext uri="{BB962C8B-B14F-4D97-AF65-F5344CB8AC3E}">
        <p14:creationId xmlns:p14="http://schemas.microsoft.com/office/powerpoint/2010/main" val="78061660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D5D3-ACED-24F0-E3A5-30E33F1EBE0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F9D379D-B903-F6A4-9427-2D2D55D16FD3}"/>
              </a:ext>
            </a:extLst>
          </p:cNvPr>
          <p:cNvSpPr/>
          <p:nvPr/>
        </p:nvSpPr>
        <p:spPr>
          <a:xfrm>
            <a:off x="8677596" y="1872244"/>
            <a:ext cx="2805343" cy="4272036"/>
          </a:xfrm>
          <a:prstGeom prst="rect">
            <a:avLst/>
          </a:prstGeom>
          <a:solidFill>
            <a:schemeClr val="accent2"/>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19" name="Rectangle 18">
            <a:extLst>
              <a:ext uri="{FF2B5EF4-FFF2-40B4-BE49-F238E27FC236}">
                <a16:creationId xmlns:a16="http://schemas.microsoft.com/office/drawing/2014/main" id="{4211179C-E753-23CF-2EE4-1426B613036C}"/>
              </a:ext>
            </a:extLst>
          </p:cNvPr>
          <p:cNvSpPr/>
          <p:nvPr/>
        </p:nvSpPr>
        <p:spPr>
          <a:xfrm>
            <a:off x="6127285" y="1872244"/>
            <a:ext cx="2789998" cy="4272036"/>
          </a:xfrm>
          <a:prstGeom prst="rect">
            <a:avLst/>
          </a:prstGeom>
          <a:solidFill>
            <a:schemeClr val="accent1"/>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1" name="Rectangle 20">
            <a:extLst>
              <a:ext uri="{FF2B5EF4-FFF2-40B4-BE49-F238E27FC236}">
                <a16:creationId xmlns:a16="http://schemas.microsoft.com/office/drawing/2014/main" id="{95F82081-D037-4301-4C96-82A371E0E9C7}"/>
              </a:ext>
            </a:extLst>
          </p:cNvPr>
          <p:cNvSpPr/>
          <p:nvPr/>
        </p:nvSpPr>
        <p:spPr>
          <a:xfrm>
            <a:off x="3465942" y="1872244"/>
            <a:ext cx="2649332" cy="4272036"/>
          </a:xfrm>
          <a:prstGeom prst="rect">
            <a:avLst/>
          </a:prstGeom>
          <a:solidFill>
            <a:schemeClr val="accent2"/>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4" name="Rectangle 23">
            <a:extLst>
              <a:ext uri="{FF2B5EF4-FFF2-40B4-BE49-F238E27FC236}">
                <a16:creationId xmlns:a16="http://schemas.microsoft.com/office/drawing/2014/main" id="{C92AAF94-FF84-6A73-70A6-87B73BEFAF3E}"/>
              </a:ext>
            </a:extLst>
          </p:cNvPr>
          <p:cNvSpPr/>
          <p:nvPr/>
        </p:nvSpPr>
        <p:spPr>
          <a:xfrm>
            <a:off x="814741" y="1872244"/>
            <a:ext cx="2649332" cy="4272036"/>
          </a:xfrm>
          <a:prstGeom prst="rect">
            <a:avLst/>
          </a:prstGeom>
          <a:solidFill>
            <a:schemeClr val="accent1"/>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5" name="TextBox 34">
            <a:extLst>
              <a:ext uri="{FF2B5EF4-FFF2-40B4-BE49-F238E27FC236}">
                <a16:creationId xmlns:a16="http://schemas.microsoft.com/office/drawing/2014/main" id="{D6F4ADE1-941A-DAD2-596C-50E172A01865}"/>
              </a:ext>
            </a:extLst>
          </p:cNvPr>
          <p:cNvSpPr txBox="1"/>
          <p:nvPr/>
        </p:nvSpPr>
        <p:spPr>
          <a:xfrm>
            <a:off x="861922" y="2696098"/>
            <a:ext cx="2529351" cy="3046988"/>
          </a:xfrm>
          <a:prstGeom prst="rect">
            <a:avLst/>
          </a:prstGeom>
          <a:noFill/>
        </p:spPr>
        <p:txBody>
          <a:bodyPr wrap="square" rtlCol="0">
            <a:spAutoFit/>
          </a:bodyPr>
          <a:lstStyle/>
          <a:p>
            <a:pPr>
              <a:buNone/>
            </a:pPr>
            <a:r>
              <a:rPr lang="es-ES_tradnl" sz="1200" dirty="0">
                <a:effectLst/>
                <a:latin typeface="Helvetica Neue" panose="02000503000000020004" pitchFamily="2" charset="0"/>
              </a:rPr>
              <a:t>Mantenemos servicios de respuesta a emergencias las 24 horas, en colaboración con los principales proveedores de evacuación, lo que garantiza asistencia inmediata en caso de emergencias médicas o de seguridad. Gracias a nuestra sólida colaboración con AMREF </a:t>
            </a:r>
            <a:r>
              <a:rPr lang="es-ES_tradnl" sz="1200" dirty="0" err="1">
                <a:effectLst/>
                <a:latin typeface="Helvetica Neue" panose="02000503000000020004" pitchFamily="2" charset="0"/>
              </a:rPr>
              <a:t>Flying</a:t>
            </a:r>
            <a:r>
              <a:rPr lang="es-ES_tradnl" sz="1200" dirty="0">
                <a:effectLst/>
                <a:latin typeface="Helvetica Neue" panose="02000503000000020004" pitchFamily="2" charset="0"/>
              </a:rPr>
              <a:t> </a:t>
            </a:r>
            <a:r>
              <a:rPr lang="es-ES_tradnl" sz="1200" dirty="0" err="1">
                <a:effectLst/>
                <a:latin typeface="Helvetica Neue" panose="02000503000000020004" pitchFamily="2" charset="0"/>
              </a:rPr>
              <a:t>Doctors</a:t>
            </a:r>
            <a:r>
              <a:rPr lang="es-ES_tradnl" sz="1200" dirty="0">
                <a:effectLst/>
                <a:latin typeface="Helvetica Neue" panose="02000503000000020004" pitchFamily="2" charset="0"/>
              </a:rPr>
              <a:t>, servicios locales de ambulancia aérea y equipos de respuesta a emergencias, garantizamos un acceso rápido a los centros médicos más cercanos o a lugares seguros cuando sea necesario.</a:t>
            </a:r>
          </a:p>
        </p:txBody>
      </p:sp>
      <p:sp>
        <p:nvSpPr>
          <p:cNvPr id="36" name="TextBox 35">
            <a:extLst>
              <a:ext uri="{FF2B5EF4-FFF2-40B4-BE49-F238E27FC236}">
                <a16:creationId xmlns:a16="http://schemas.microsoft.com/office/drawing/2014/main" id="{B232687D-4421-B680-E06E-6EEE23F3311D}"/>
              </a:ext>
            </a:extLst>
          </p:cNvPr>
          <p:cNvSpPr txBox="1"/>
          <p:nvPr/>
        </p:nvSpPr>
        <p:spPr>
          <a:xfrm>
            <a:off x="823700" y="1899942"/>
            <a:ext cx="2636905" cy="692497"/>
          </a:xfrm>
          <a:prstGeom prst="rect">
            <a:avLst/>
          </a:prstGeom>
          <a:noFill/>
        </p:spPr>
        <p:txBody>
          <a:bodyPr wrap="square" rtlCol="0">
            <a:spAutoFit/>
          </a:bodyPr>
          <a:lstStyle/>
          <a:p>
            <a:r>
              <a:rPr lang="es-ES_tradnl" sz="1300" b="1" dirty="0">
                <a:effectLst/>
                <a:latin typeface="Helvetica Neue" panose="02000503000000020004" pitchFamily="2" charset="0"/>
              </a:rPr>
              <a:t>Servicios de Apoyo y Evacuación de Emergencia 24/7</a:t>
            </a:r>
          </a:p>
        </p:txBody>
      </p:sp>
      <p:sp>
        <p:nvSpPr>
          <p:cNvPr id="10" name="TextBox 9">
            <a:extLst>
              <a:ext uri="{FF2B5EF4-FFF2-40B4-BE49-F238E27FC236}">
                <a16:creationId xmlns:a16="http://schemas.microsoft.com/office/drawing/2014/main" id="{AEFF058C-9872-BBE7-E297-F56B5A2DC7D3}"/>
              </a:ext>
            </a:extLst>
          </p:cNvPr>
          <p:cNvSpPr txBox="1"/>
          <p:nvPr/>
        </p:nvSpPr>
        <p:spPr>
          <a:xfrm>
            <a:off x="2606260" y="251708"/>
            <a:ext cx="6979479" cy="584775"/>
          </a:xfrm>
          <a:prstGeom prst="rect">
            <a:avLst/>
          </a:prstGeom>
          <a:noFill/>
        </p:spPr>
        <p:txBody>
          <a:bodyPr wrap="square">
            <a:spAutoFit/>
          </a:bodyPr>
          <a:lstStyle/>
          <a:p>
            <a:r>
              <a:rPr lang="es-ES_tradnl" sz="3200" b="1" dirty="0">
                <a:effectLst/>
                <a:latin typeface="Helvetica Neue" panose="02000503000000020004" pitchFamily="2" charset="0"/>
              </a:rPr>
              <a:t>7. Seguridad y Asistencia en Viaje</a:t>
            </a:r>
            <a:endParaRPr lang="es-ES_tradnl" sz="3200" dirty="0">
              <a:effectLst/>
              <a:latin typeface="Helvetica Neue" panose="02000503000000020004" pitchFamily="2" charset="0"/>
            </a:endParaRPr>
          </a:p>
        </p:txBody>
      </p:sp>
      <p:sp>
        <p:nvSpPr>
          <p:cNvPr id="11" name="TextBox 10">
            <a:extLst>
              <a:ext uri="{FF2B5EF4-FFF2-40B4-BE49-F238E27FC236}">
                <a16:creationId xmlns:a16="http://schemas.microsoft.com/office/drawing/2014/main" id="{50979744-15F9-5880-341F-F23CCB624E1B}"/>
              </a:ext>
            </a:extLst>
          </p:cNvPr>
          <p:cNvSpPr txBox="1"/>
          <p:nvPr/>
        </p:nvSpPr>
        <p:spPr>
          <a:xfrm>
            <a:off x="962527" y="838849"/>
            <a:ext cx="10626290" cy="830997"/>
          </a:xfrm>
          <a:prstGeom prst="rect">
            <a:avLst/>
          </a:prstGeom>
          <a:noFill/>
        </p:spPr>
        <p:txBody>
          <a:bodyPr wrap="square">
            <a:spAutoFit/>
          </a:bodyPr>
          <a:lstStyle/>
          <a:p>
            <a:pPr>
              <a:buNone/>
            </a:pPr>
            <a:r>
              <a:rPr lang="es-ES_tradnl" sz="1200" dirty="0">
                <a:effectLst/>
                <a:latin typeface="Helvetica Neue" panose="02000503000000020004" pitchFamily="2" charset="0"/>
              </a:rPr>
              <a:t>En </a:t>
            </a:r>
            <a:r>
              <a:rPr lang="es-ES_tradnl" sz="1200" dirty="0" err="1">
                <a:effectLst/>
                <a:latin typeface="Helvetica Neue" panose="02000503000000020004" pitchFamily="2" charset="0"/>
              </a:rPr>
              <a:t>African</a:t>
            </a:r>
            <a:r>
              <a:rPr lang="es-ES_tradnl" sz="1200" dirty="0">
                <a:effectLst/>
                <a:latin typeface="Helvetica Neue" panose="02000503000000020004" pitchFamily="2" charset="0"/>
              </a:rPr>
              <a:t> Adventure </a:t>
            </a:r>
            <a:r>
              <a:rPr lang="es-ES_tradnl" sz="1200" dirty="0" err="1">
                <a:effectLst/>
                <a:latin typeface="Helvetica Neue" panose="02000503000000020004" pitchFamily="2" charset="0"/>
              </a:rPr>
              <a:t>Specialists</a:t>
            </a:r>
            <a:r>
              <a:rPr lang="es-ES_tradnl" sz="1200" dirty="0">
                <a:effectLst/>
                <a:latin typeface="Helvetica Neue" panose="02000503000000020004" pitchFamily="2" charset="0"/>
              </a:rPr>
              <a:t>, la seguridad no es solo una prioridad, sino la base de cada viaje. Entendemos que una experiencia de viaje sin contratiempos requiere una gestión integral de riesgos y medidas de seguridad proactivas, especialmente al atender a viajeros internacionales, incluyendo aquellos de Latinoamérica. Nuestro enfoque garantiza que cada huésped se sienta seguro, apoyado y bien cuidado durante toda su aventura en África.</a:t>
            </a:r>
          </a:p>
        </p:txBody>
      </p:sp>
      <p:sp>
        <p:nvSpPr>
          <p:cNvPr id="12" name="TextBox 11">
            <a:extLst>
              <a:ext uri="{FF2B5EF4-FFF2-40B4-BE49-F238E27FC236}">
                <a16:creationId xmlns:a16="http://schemas.microsoft.com/office/drawing/2014/main" id="{D1ADC54A-7BEE-F537-AB45-DF53AFE68525}"/>
              </a:ext>
            </a:extLst>
          </p:cNvPr>
          <p:cNvSpPr txBox="1"/>
          <p:nvPr/>
        </p:nvSpPr>
        <p:spPr>
          <a:xfrm>
            <a:off x="3511253" y="2694830"/>
            <a:ext cx="2529351" cy="3046988"/>
          </a:xfrm>
          <a:prstGeom prst="rect">
            <a:avLst/>
          </a:prstGeom>
          <a:noFill/>
        </p:spPr>
        <p:txBody>
          <a:bodyPr wrap="square" rtlCol="0">
            <a:spAutoFit/>
          </a:bodyPr>
          <a:lstStyle/>
          <a:p>
            <a:r>
              <a:rPr lang="es-ES_tradnl" sz="1200" dirty="0">
                <a:solidFill>
                  <a:schemeClr val="bg1"/>
                </a:solidFill>
                <a:effectLst/>
                <a:latin typeface="Helvetica Neue" panose="02000503000000020004" pitchFamily="2" charset="0"/>
              </a:rPr>
              <a:t>Nuestros conductores-guías expertos no solo son expertos en la navegación en diversos terrenos, sino que también están certificados en primeros auxilios y seguridad con la fauna silvestre. Reciben capacitación continua en seguridad, cursos de conducción defensiva y simulacros de respuesta a emergencias para afrontar cualquier situación inesperada, garantizando la seguridad de los huéspedes en cualquier entorno, ya sea en safaris, en zonas urbanas o en destinos remotos.</a:t>
            </a:r>
          </a:p>
        </p:txBody>
      </p:sp>
      <p:sp>
        <p:nvSpPr>
          <p:cNvPr id="13" name="TextBox 12">
            <a:extLst>
              <a:ext uri="{FF2B5EF4-FFF2-40B4-BE49-F238E27FC236}">
                <a16:creationId xmlns:a16="http://schemas.microsoft.com/office/drawing/2014/main" id="{4ED2472B-5110-3BF8-F991-7323A771D615}"/>
              </a:ext>
            </a:extLst>
          </p:cNvPr>
          <p:cNvSpPr txBox="1"/>
          <p:nvPr/>
        </p:nvSpPr>
        <p:spPr>
          <a:xfrm>
            <a:off x="3523264" y="1931549"/>
            <a:ext cx="2529351" cy="692497"/>
          </a:xfrm>
          <a:prstGeom prst="rect">
            <a:avLst/>
          </a:prstGeom>
          <a:noFill/>
        </p:spPr>
        <p:txBody>
          <a:bodyPr wrap="square" rtlCol="0">
            <a:spAutoFit/>
          </a:bodyPr>
          <a:lstStyle/>
          <a:p>
            <a:pPr>
              <a:buNone/>
            </a:pPr>
            <a:r>
              <a:rPr lang="es-ES_tradnl" sz="1300" b="1" dirty="0">
                <a:solidFill>
                  <a:schemeClr val="bg1"/>
                </a:solidFill>
                <a:effectLst/>
                <a:latin typeface="Helvetica Neue" panose="02000503000000020004" pitchFamily="2" charset="0"/>
              </a:rPr>
              <a:t>Conductores-Guías Profesionales y Altamente Capacitados</a:t>
            </a:r>
            <a:endParaRPr lang="es-ES_tradnl" sz="13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
        <p:nvSpPr>
          <p:cNvPr id="14" name="TextBox 13">
            <a:extLst>
              <a:ext uri="{FF2B5EF4-FFF2-40B4-BE49-F238E27FC236}">
                <a16:creationId xmlns:a16="http://schemas.microsoft.com/office/drawing/2014/main" id="{043C566F-DDBE-4CEF-6674-536D16A085E6}"/>
              </a:ext>
            </a:extLst>
          </p:cNvPr>
          <p:cNvSpPr txBox="1"/>
          <p:nvPr/>
        </p:nvSpPr>
        <p:spPr>
          <a:xfrm>
            <a:off x="6148576" y="2388948"/>
            <a:ext cx="2735403" cy="3970318"/>
          </a:xfrm>
          <a:prstGeom prst="rect">
            <a:avLst/>
          </a:prstGeom>
          <a:noFill/>
        </p:spPr>
        <p:txBody>
          <a:bodyPr wrap="square" rtlCol="0">
            <a:spAutoFit/>
          </a:bodyPr>
          <a:lstStyle/>
          <a:p>
            <a:pPr>
              <a:buNone/>
            </a:pPr>
            <a:r>
              <a:rPr lang="es-ES_tradnl" sz="1200" dirty="0">
                <a:effectLst/>
                <a:latin typeface="Helvetica Neue" panose="02000503000000020004" pitchFamily="2" charset="0"/>
              </a:rPr>
              <a:t>Hemos establecido alianzas estratégicas con proveedores locales de seguridad y servicios médicos, lo que garantiza una coordinación en tiempo real en caso de emergencia. Esto incluye:</a:t>
            </a:r>
          </a:p>
          <a:p>
            <a:pPr marL="171450" indent="-171450">
              <a:buFont typeface="Arial" panose="020B0604020202020204" pitchFamily="34" charset="0"/>
              <a:buChar char="•"/>
            </a:pPr>
            <a:r>
              <a:rPr lang="es-ES_tradnl" sz="1200" dirty="0">
                <a:effectLst/>
                <a:latin typeface="Helvetica Neue" panose="02000503000000020004" pitchFamily="2" charset="0"/>
              </a:rPr>
              <a:t>Acceso directo a hospitales privados e instalaciones médicas de nivel internacional.</a:t>
            </a:r>
          </a:p>
          <a:p>
            <a:pPr marL="171450" indent="-171450">
              <a:buFont typeface="Arial" panose="020B0604020202020204" pitchFamily="34" charset="0"/>
              <a:buChar char="•"/>
            </a:pPr>
            <a:r>
              <a:rPr lang="es-ES_tradnl" sz="1200" dirty="0">
                <a:effectLst/>
                <a:latin typeface="Helvetica Neue" panose="02000503000000020004" pitchFamily="2" charset="0"/>
              </a:rPr>
              <a:t>Coordinación con las autoridades locales y las fuerzas de seguridad turística para un tránsito seguro y la mitigación de riesgos.</a:t>
            </a:r>
          </a:p>
          <a:p>
            <a:pPr marL="171450" indent="-171450">
              <a:buFont typeface="Arial" panose="020B0604020202020204" pitchFamily="34" charset="0"/>
              <a:buChar char="•"/>
            </a:pPr>
            <a:r>
              <a:rPr lang="es-ES_tradnl" sz="1200" dirty="0">
                <a:effectLst/>
                <a:latin typeface="Helvetica Neue" panose="02000503000000020004" pitchFamily="2" charset="0"/>
              </a:rPr>
              <a:t>Un sistema detallado de evaluación de riesgos para monitorear posibles interrupciones en los viajes, inestabilidad política o problemas de salud.</a:t>
            </a:r>
          </a:p>
          <a:p>
            <a:pPr marL="171450" indent="-171450">
              <a:buFont typeface="Arial" panose="020B0604020202020204" pitchFamily="34" charset="0"/>
              <a:buChar char="•"/>
            </a:pPr>
            <a:r>
              <a:rPr lang="es-ES_tradnl" sz="1200" dirty="0">
                <a:effectLst/>
                <a:latin typeface="Helvetica Neue" panose="02000503000000020004" pitchFamily="2" charset="0"/>
              </a:rPr>
              <a:t>Seguridad a la Medida para Viajeros Latinoamericanos</a:t>
            </a:r>
          </a:p>
          <a:p>
            <a:pPr>
              <a:buNone/>
            </a:pPr>
            <a:endParaRPr lang="es-ES_tradnl" sz="1200" dirty="0" err="1">
              <a:effectLst/>
              <a:latin typeface="Helvetica Neue" panose="02000503000000020004" pitchFamily="2" charset="0"/>
            </a:endParaRPr>
          </a:p>
        </p:txBody>
      </p:sp>
      <p:sp>
        <p:nvSpPr>
          <p:cNvPr id="15" name="TextBox 14">
            <a:extLst>
              <a:ext uri="{FF2B5EF4-FFF2-40B4-BE49-F238E27FC236}">
                <a16:creationId xmlns:a16="http://schemas.microsoft.com/office/drawing/2014/main" id="{DCEB7964-798B-32E2-22CE-8763F33E8E25}"/>
              </a:ext>
            </a:extLst>
          </p:cNvPr>
          <p:cNvSpPr txBox="1"/>
          <p:nvPr/>
        </p:nvSpPr>
        <p:spPr>
          <a:xfrm>
            <a:off x="6160586" y="1897210"/>
            <a:ext cx="2529351" cy="492443"/>
          </a:xfrm>
          <a:prstGeom prst="rect">
            <a:avLst/>
          </a:prstGeom>
          <a:noFill/>
        </p:spPr>
        <p:txBody>
          <a:bodyPr wrap="square" rtlCol="0">
            <a:spAutoFit/>
          </a:bodyPr>
          <a:lstStyle/>
          <a:p>
            <a:pPr>
              <a:buNone/>
            </a:pPr>
            <a:r>
              <a:rPr lang="es-ES_tradnl" sz="1300" b="1" dirty="0">
                <a:effectLst/>
                <a:latin typeface="Helvetica Neue" panose="02000503000000020004" pitchFamily="2" charset="0"/>
              </a:rPr>
              <a:t>Sólida Red de Seguridad y Servicios Médicos</a:t>
            </a:r>
            <a:endParaRPr lang="es-ES_tradnl" sz="1300" b="1" dirty="0">
              <a:solidFill>
                <a:schemeClr val="bg1"/>
              </a:solidFill>
              <a:latin typeface="Work Sans" pitchFamily="2" charset="0"/>
              <a:ea typeface="Open Sans ExtraBold" panose="020B0606030504020204" pitchFamily="34" charset="0"/>
              <a:cs typeface="Open Sans ExtraBold" panose="020B0606030504020204" pitchFamily="34" charset="0"/>
            </a:endParaRPr>
          </a:p>
        </p:txBody>
      </p:sp>
      <p:sp>
        <p:nvSpPr>
          <p:cNvPr id="16" name="TextBox 15">
            <a:extLst>
              <a:ext uri="{FF2B5EF4-FFF2-40B4-BE49-F238E27FC236}">
                <a16:creationId xmlns:a16="http://schemas.microsoft.com/office/drawing/2014/main" id="{27BDC471-288D-9FA2-B244-296F7B8FA8DB}"/>
              </a:ext>
            </a:extLst>
          </p:cNvPr>
          <p:cNvSpPr txBox="1"/>
          <p:nvPr/>
        </p:nvSpPr>
        <p:spPr>
          <a:xfrm>
            <a:off x="8958649" y="2892556"/>
            <a:ext cx="2482924" cy="3293209"/>
          </a:xfrm>
          <a:prstGeom prst="rect">
            <a:avLst/>
          </a:prstGeom>
          <a:noFill/>
        </p:spPr>
        <p:txBody>
          <a:bodyPr wrap="square" rtlCol="0">
            <a:spAutoFit/>
          </a:bodyPr>
          <a:lstStyle/>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Guías que hablan español y soporte de traducción 24/7 para una comunicación fluida</a:t>
            </a:r>
          </a:p>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Conciencia cultural y capacitación en hospitalidad para nuestros equipos para satisfacer las preferencias latinoamericanas</a:t>
            </a:r>
          </a:p>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Colaboraciones flexibles con seguros de viaje para brindar una cobertura integral, incluyendo evacuaciones médicas de emergencia</a:t>
            </a:r>
            <a:r>
              <a:rPr lang="es-ES_tradnl" sz="1300" dirty="0">
                <a:solidFill>
                  <a:schemeClr val="bg1"/>
                </a:solidFill>
                <a:latin typeface="Helvetica Neue" panose="02000503000000020004" pitchFamily="2" charset="0"/>
              </a:rPr>
              <a:t>.</a:t>
            </a:r>
            <a:endParaRPr lang="es-ES_tradnl" sz="1300" dirty="0">
              <a:solidFill>
                <a:schemeClr val="bg1"/>
              </a:solidFill>
              <a:effectLst/>
              <a:latin typeface="Helvetica Neue" panose="02000503000000020004" pitchFamily="2" charset="0"/>
            </a:endParaRPr>
          </a:p>
        </p:txBody>
      </p:sp>
      <p:sp>
        <p:nvSpPr>
          <p:cNvPr id="22" name="TextBox 21">
            <a:extLst>
              <a:ext uri="{FF2B5EF4-FFF2-40B4-BE49-F238E27FC236}">
                <a16:creationId xmlns:a16="http://schemas.microsoft.com/office/drawing/2014/main" id="{C23CA286-3EA1-813E-AB2D-62F2C3F7E80D}"/>
              </a:ext>
            </a:extLst>
          </p:cNvPr>
          <p:cNvSpPr txBox="1"/>
          <p:nvPr/>
        </p:nvSpPr>
        <p:spPr>
          <a:xfrm>
            <a:off x="8958649" y="1875228"/>
            <a:ext cx="2536300" cy="892552"/>
          </a:xfrm>
          <a:prstGeom prst="rect">
            <a:avLst/>
          </a:prstGeom>
          <a:noFill/>
        </p:spPr>
        <p:txBody>
          <a:bodyPr wrap="square" rtlCol="0">
            <a:spAutoFit/>
          </a:bodyPr>
          <a:lstStyle/>
          <a:p>
            <a:pPr>
              <a:buNone/>
            </a:pPr>
            <a:r>
              <a:rPr lang="es-ES_tradnl" sz="1300" b="1" dirty="0">
                <a:solidFill>
                  <a:schemeClr val="bg1"/>
                </a:solidFill>
                <a:effectLst/>
                <a:latin typeface="Helvetica Neue" panose="02000503000000020004" pitchFamily="2" charset="0"/>
              </a:rPr>
              <a:t>Comprendiendo las necesidades únicas de los viajeros latinoamericanos, garantizamos:</a:t>
            </a:r>
          </a:p>
        </p:txBody>
      </p:sp>
      <p:sp>
        <p:nvSpPr>
          <p:cNvPr id="25" name="TextBox 24">
            <a:extLst>
              <a:ext uri="{FF2B5EF4-FFF2-40B4-BE49-F238E27FC236}">
                <a16:creationId xmlns:a16="http://schemas.microsoft.com/office/drawing/2014/main" id="{F9CA680B-29F5-771A-BBE1-BA12003A958B}"/>
              </a:ext>
            </a:extLst>
          </p:cNvPr>
          <p:cNvSpPr txBox="1"/>
          <p:nvPr/>
        </p:nvSpPr>
        <p:spPr>
          <a:xfrm>
            <a:off x="962527" y="1552815"/>
            <a:ext cx="6979479" cy="307777"/>
          </a:xfrm>
          <a:prstGeom prst="rect">
            <a:avLst/>
          </a:prstGeom>
          <a:noFill/>
        </p:spPr>
        <p:txBody>
          <a:bodyPr wrap="square">
            <a:spAutoFit/>
          </a:bodyPr>
          <a:lstStyle/>
          <a:p>
            <a:r>
              <a:rPr lang="es-ES_tradnl" sz="1400" b="1" dirty="0">
                <a:effectLst/>
                <a:latin typeface="Helvetica Neue" panose="02000503000000020004" pitchFamily="2" charset="0"/>
              </a:rPr>
              <a:t>Protocolos de Seguridad Integral</a:t>
            </a:r>
            <a:endParaRPr lang="es-ES_tradnl" sz="1400" dirty="0">
              <a:effectLst/>
              <a:latin typeface="Helvetica Neue" panose="02000503000000020004" pitchFamily="2" charset="0"/>
            </a:endParaRPr>
          </a:p>
        </p:txBody>
      </p:sp>
      <p:sp>
        <p:nvSpPr>
          <p:cNvPr id="26" name="TextBox 25">
            <a:extLst>
              <a:ext uri="{FF2B5EF4-FFF2-40B4-BE49-F238E27FC236}">
                <a16:creationId xmlns:a16="http://schemas.microsoft.com/office/drawing/2014/main" id="{9DDAC0C6-B6FC-E4ED-3200-9A67D8C59944}"/>
              </a:ext>
            </a:extLst>
          </p:cNvPr>
          <p:cNvSpPr txBox="1"/>
          <p:nvPr/>
        </p:nvSpPr>
        <p:spPr>
          <a:xfrm>
            <a:off x="798897" y="6222113"/>
            <a:ext cx="10789920" cy="523220"/>
          </a:xfrm>
          <a:prstGeom prst="rect">
            <a:avLst/>
          </a:prstGeom>
          <a:noFill/>
        </p:spPr>
        <p:txBody>
          <a:bodyPr wrap="square">
            <a:spAutoFit/>
          </a:bodyPr>
          <a:lstStyle/>
          <a:p>
            <a:pPr>
              <a:buNone/>
            </a:pPr>
            <a:r>
              <a:rPr lang="es-ES_tradnl" sz="1400" dirty="0">
                <a:effectLst/>
                <a:latin typeface="Helvetica Neue" panose="02000503000000020004" pitchFamily="2" charset="0"/>
              </a:rPr>
              <a:t>En </a:t>
            </a:r>
            <a:r>
              <a:rPr lang="es-ES_tradnl" sz="1400" dirty="0" err="1">
                <a:effectLst/>
                <a:latin typeface="Helvetica Neue" panose="02000503000000020004" pitchFamily="2" charset="0"/>
              </a:rPr>
              <a:t>African</a:t>
            </a:r>
            <a:r>
              <a:rPr lang="es-ES_tradnl" sz="1400" dirty="0">
                <a:effectLst/>
                <a:latin typeface="Helvetica Neue" panose="02000503000000020004" pitchFamily="2" charset="0"/>
              </a:rPr>
              <a:t> Adventure </a:t>
            </a:r>
            <a:r>
              <a:rPr lang="es-ES_tradnl" sz="1400" dirty="0" err="1">
                <a:effectLst/>
                <a:latin typeface="Helvetica Neue" panose="02000503000000020004" pitchFamily="2" charset="0"/>
              </a:rPr>
              <a:t>Specialists</a:t>
            </a:r>
            <a:r>
              <a:rPr lang="es-ES_tradnl" sz="1400" dirty="0">
                <a:effectLst/>
                <a:latin typeface="Helvetica Neue" panose="02000503000000020004" pitchFamily="2" charset="0"/>
              </a:rPr>
              <a:t>, su seguridad es nuestra garantía, permitiéndole explorar África con tranquilidad, confianza y una inolvidable sensación de aventura.</a:t>
            </a:r>
          </a:p>
        </p:txBody>
      </p:sp>
    </p:spTree>
    <p:extLst>
      <p:ext uri="{BB962C8B-B14F-4D97-AF65-F5344CB8AC3E}">
        <p14:creationId xmlns:p14="http://schemas.microsoft.com/office/powerpoint/2010/main" val="1444873963"/>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71470-ACF0-4E3E-0204-4C6DF7427A71}"/>
            </a:ext>
          </a:extLst>
        </p:cNvPr>
        <p:cNvGrpSpPr/>
        <p:nvPr/>
      </p:nvGrpSpPr>
      <p:grpSpPr>
        <a:xfrm>
          <a:off x="0" y="0"/>
          <a:ext cx="0" cy="0"/>
          <a:chOff x="0" y="0"/>
          <a:chExt cx="0" cy="0"/>
        </a:xfrm>
      </p:grpSpPr>
      <p:sp>
        <p:nvSpPr>
          <p:cNvPr id="30" name="Snip Diagonal Corner Rectangle 43">
            <a:extLst>
              <a:ext uri="{FF2B5EF4-FFF2-40B4-BE49-F238E27FC236}">
                <a16:creationId xmlns:a16="http://schemas.microsoft.com/office/drawing/2014/main" id="{24C0D4D9-95F4-456E-69A0-1187341A4CF7}"/>
              </a:ext>
            </a:extLst>
          </p:cNvPr>
          <p:cNvSpPr/>
          <p:nvPr/>
        </p:nvSpPr>
        <p:spPr>
          <a:xfrm>
            <a:off x="6409389" y="2076957"/>
            <a:ext cx="5494436" cy="44723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31" name="Snip Diagonal Corner Rectangle 44">
            <a:extLst>
              <a:ext uri="{FF2B5EF4-FFF2-40B4-BE49-F238E27FC236}">
                <a16:creationId xmlns:a16="http://schemas.microsoft.com/office/drawing/2014/main" id="{E5D04418-4934-A703-DCC6-1B0417B728B1}"/>
              </a:ext>
            </a:extLst>
          </p:cNvPr>
          <p:cNvSpPr/>
          <p:nvPr/>
        </p:nvSpPr>
        <p:spPr>
          <a:xfrm>
            <a:off x="6674253" y="2189755"/>
            <a:ext cx="355166" cy="3551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a:solidFill>
                  <a:schemeClr val="accent1"/>
                </a:solidFill>
                <a:latin typeface="Work Sans" pitchFamily="2" charset="0"/>
                <a:ea typeface="Open Sans ExtraBold" panose="020B0606030504020204" pitchFamily="34" charset="0"/>
                <a:cs typeface="Open Sans ExtraBold" panose="020B0606030504020204" pitchFamily="34" charset="0"/>
              </a:rPr>
              <a:t>b</a:t>
            </a:r>
          </a:p>
        </p:txBody>
      </p:sp>
      <p:sp>
        <p:nvSpPr>
          <p:cNvPr id="37" name="Snip Diagonal Corner Rectangle 22">
            <a:extLst>
              <a:ext uri="{FF2B5EF4-FFF2-40B4-BE49-F238E27FC236}">
                <a16:creationId xmlns:a16="http://schemas.microsoft.com/office/drawing/2014/main" id="{A3CBF4D7-B355-294C-356B-D299AFD038D1}"/>
              </a:ext>
            </a:extLst>
          </p:cNvPr>
          <p:cNvSpPr/>
          <p:nvPr/>
        </p:nvSpPr>
        <p:spPr>
          <a:xfrm>
            <a:off x="318280" y="2076958"/>
            <a:ext cx="5464334" cy="44723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38" name="Snip Diagonal Corner Rectangle 37">
            <a:extLst>
              <a:ext uri="{FF2B5EF4-FFF2-40B4-BE49-F238E27FC236}">
                <a16:creationId xmlns:a16="http://schemas.microsoft.com/office/drawing/2014/main" id="{482E8EF7-8B92-CF4A-F222-C27A0980F5CF}"/>
              </a:ext>
            </a:extLst>
          </p:cNvPr>
          <p:cNvSpPr/>
          <p:nvPr/>
        </p:nvSpPr>
        <p:spPr>
          <a:xfrm>
            <a:off x="421559" y="2260033"/>
            <a:ext cx="309959" cy="3099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a:solidFill>
                  <a:schemeClr val="accent1"/>
                </a:solidFill>
                <a:latin typeface="Work Sans" pitchFamily="2" charset="0"/>
                <a:ea typeface="Open Sans ExtraBold" panose="020B0606030504020204" pitchFamily="34" charset="0"/>
                <a:cs typeface="Open Sans ExtraBold" panose="020B0606030504020204" pitchFamily="34" charset="0"/>
              </a:rPr>
              <a:t>a</a:t>
            </a:r>
          </a:p>
        </p:txBody>
      </p:sp>
      <p:sp>
        <p:nvSpPr>
          <p:cNvPr id="39" name="TextBox 38">
            <a:extLst>
              <a:ext uri="{FF2B5EF4-FFF2-40B4-BE49-F238E27FC236}">
                <a16:creationId xmlns:a16="http://schemas.microsoft.com/office/drawing/2014/main" id="{5EFFC83D-8B19-C5DE-5F4C-086046394175}"/>
              </a:ext>
            </a:extLst>
          </p:cNvPr>
          <p:cNvSpPr txBox="1"/>
          <p:nvPr/>
        </p:nvSpPr>
        <p:spPr>
          <a:xfrm>
            <a:off x="768314" y="2205443"/>
            <a:ext cx="4789536" cy="523220"/>
          </a:xfrm>
          <a:prstGeom prst="rect">
            <a:avLst/>
          </a:prstGeom>
          <a:noFill/>
        </p:spPr>
        <p:txBody>
          <a:bodyPr wrap="square" rtlCol="0">
            <a:spAutoFit/>
          </a:bodyPr>
          <a:lstStyle/>
          <a:p>
            <a:r>
              <a:rPr lang="es-ES_tradnl" sz="1400" b="1" dirty="0">
                <a:effectLst/>
                <a:latin typeface="Helvetica Neue" panose="02000503000000020004" pitchFamily="2" charset="0"/>
              </a:rPr>
              <a:t>Definir los objetivos comerciales y las estrategias de ventas para 2025</a:t>
            </a:r>
            <a:endParaRPr lang="es-ES_tradnl" sz="1400" dirty="0">
              <a:effectLst/>
              <a:latin typeface="Helvetica Neue" panose="02000503000000020004" pitchFamily="2" charset="0"/>
            </a:endParaRPr>
          </a:p>
        </p:txBody>
      </p:sp>
      <p:sp>
        <p:nvSpPr>
          <p:cNvPr id="49" name="Arrow: Right 48">
            <a:extLst>
              <a:ext uri="{FF2B5EF4-FFF2-40B4-BE49-F238E27FC236}">
                <a16:creationId xmlns:a16="http://schemas.microsoft.com/office/drawing/2014/main" id="{1B221576-1AA6-F574-0A4A-CA573261892B}"/>
              </a:ext>
            </a:extLst>
          </p:cNvPr>
          <p:cNvSpPr/>
          <p:nvPr/>
        </p:nvSpPr>
        <p:spPr>
          <a:xfrm>
            <a:off x="5913729" y="4178686"/>
            <a:ext cx="364544" cy="26892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10" name="TextBox 9">
            <a:extLst>
              <a:ext uri="{FF2B5EF4-FFF2-40B4-BE49-F238E27FC236}">
                <a16:creationId xmlns:a16="http://schemas.microsoft.com/office/drawing/2014/main" id="{62DB07A6-F13F-1AA3-9161-B4B517D80F97}"/>
              </a:ext>
            </a:extLst>
          </p:cNvPr>
          <p:cNvSpPr txBox="1"/>
          <p:nvPr/>
        </p:nvSpPr>
        <p:spPr>
          <a:xfrm>
            <a:off x="1729047" y="436588"/>
            <a:ext cx="8218219" cy="830997"/>
          </a:xfrm>
          <a:prstGeom prst="rect">
            <a:avLst/>
          </a:prstGeom>
          <a:noFill/>
        </p:spPr>
        <p:txBody>
          <a:bodyPr wrap="square">
            <a:spAutoFit/>
          </a:bodyPr>
          <a:lstStyle/>
          <a:p>
            <a:pPr algn="ctr"/>
            <a:r>
              <a:rPr lang="es-ES_tradnl" sz="2400" b="1" dirty="0">
                <a:solidFill>
                  <a:schemeClr val="tx1">
                    <a:lumMod val="85000"/>
                    <a:lumOff val="15000"/>
                  </a:schemeClr>
                </a:solidFill>
                <a:effectLst/>
                <a:latin typeface="Helvetica Neue" panose="02000503000000020004" pitchFamily="2" charset="0"/>
                <a:ea typeface="Helvetica Neue" panose="02000503000000020004" pitchFamily="2" charset="0"/>
                <a:cs typeface="Helvetica Neue" panose="02000503000000020004" pitchFamily="2" charset="0"/>
              </a:rPr>
              <a:t>8. </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Conclusión y próximos pasos: Fortaleciendo nuestra alianza para 2025 y más allá</a:t>
            </a:r>
            <a:endParaRPr lang="es-ES_tradnl" sz="2400" dirty="0">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xtBox 10">
            <a:extLst>
              <a:ext uri="{FF2B5EF4-FFF2-40B4-BE49-F238E27FC236}">
                <a16:creationId xmlns:a16="http://schemas.microsoft.com/office/drawing/2014/main" id="{3A8DFBAE-A98A-E3C3-1A8E-ABBAF57A66B9}"/>
              </a:ext>
            </a:extLst>
          </p:cNvPr>
          <p:cNvSpPr txBox="1"/>
          <p:nvPr/>
        </p:nvSpPr>
        <p:spPr>
          <a:xfrm>
            <a:off x="445893" y="1245960"/>
            <a:ext cx="11173503" cy="692497"/>
          </a:xfrm>
          <a:prstGeom prst="rect">
            <a:avLst/>
          </a:prstGeom>
          <a:noFill/>
        </p:spPr>
        <p:txBody>
          <a:bodyPr wrap="square">
            <a:spAutoFit/>
          </a:bodyPr>
          <a:lstStyle/>
          <a:p>
            <a:r>
              <a:rPr lang="es-ES_tradnl" sz="1300" dirty="0">
                <a:effectLst/>
                <a:latin typeface="Helvetica Neue" panose="02000503000000020004" pitchFamily="2" charset="0"/>
              </a:rPr>
              <a:t>A medida que consolidamos nuestra presencia en el mercado latinoamericano, extendemos una invitación abierta a nuestros socios GSA y cuentas estratégicas para que participen activamente en la construcción de un 2025 exitoso e impactante. La industria de viajes está evolucionando y, juntos, podemos aprovechar el inmenso potencial turístico de África mediante estrategias específicas y esfuerzos de colaboración.</a:t>
            </a:r>
          </a:p>
        </p:txBody>
      </p:sp>
      <p:sp>
        <p:nvSpPr>
          <p:cNvPr id="14" name="TextBox 13">
            <a:extLst>
              <a:ext uri="{FF2B5EF4-FFF2-40B4-BE49-F238E27FC236}">
                <a16:creationId xmlns:a16="http://schemas.microsoft.com/office/drawing/2014/main" id="{10C57144-11B8-82F9-B24B-219E8DCC6380}"/>
              </a:ext>
            </a:extLst>
          </p:cNvPr>
          <p:cNvSpPr txBox="1"/>
          <p:nvPr/>
        </p:nvSpPr>
        <p:spPr>
          <a:xfrm>
            <a:off x="7061049" y="2189403"/>
            <a:ext cx="4277509" cy="523220"/>
          </a:xfrm>
          <a:prstGeom prst="rect">
            <a:avLst/>
          </a:prstGeom>
          <a:noFill/>
        </p:spPr>
        <p:txBody>
          <a:bodyPr wrap="square" rtlCol="0">
            <a:spAutoFit/>
          </a:bodyPr>
          <a:lstStyle/>
          <a:p>
            <a:pPr>
              <a:buNone/>
            </a:pPr>
            <a:r>
              <a:rPr lang="es-ES_tradnl" sz="1400" b="1" dirty="0">
                <a:solidFill>
                  <a:schemeClr val="bg1"/>
                </a:solidFill>
                <a:effectLst/>
                <a:latin typeface="Helvetica Neue" panose="02000503000000020004" pitchFamily="2" charset="0"/>
              </a:rPr>
              <a:t>Participa en el Viaje Educativo – Kenia y Tanzania</a:t>
            </a:r>
            <a:endParaRPr lang="es-ES_tradnl" sz="1400" dirty="0">
              <a:solidFill>
                <a:schemeClr val="bg1"/>
              </a:solidFill>
              <a:effectLst/>
              <a:latin typeface="Helvetica Neue" panose="02000503000000020004" pitchFamily="2" charset="0"/>
            </a:endParaRPr>
          </a:p>
        </p:txBody>
      </p:sp>
      <p:sp>
        <p:nvSpPr>
          <p:cNvPr id="15" name="TextBox 14">
            <a:extLst>
              <a:ext uri="{FF2B5EF4-FFF2-40B4-BE49-F238E27FC236}">
                <a16:creationId xmlns:a16="http://schemas.microsoft.com/office/drawing/2014/main" id="{10B250B0-0137-CA52-8B3D-4439EF700E46}"/>
              </a:ext>
            </a:extLst>
          </p:cNvPr>
          <p:cNvSpPr txBox="1"/>
          <p:nvPr/>
        </p:nvSpPr>
        <p:spPr>
          <a:xfrm>
            <a:off x="351038" y="2669817"/>
            <a:ext cx="5380058" cy="3693319"/>
          </a:xfrm>
          <a:prstGeom prst="rect">
            <a:avLst/>
          </a:prstGeom>
          <a:noFill/>
        </p:spPr>
        <p:txBody>
          <a:bodyPr wrap="square" rtlCol="0">
            <a:spAutoFit/>
          </a:bodyPr>
          <a:lstStyle/>
          <a:p>
            <a:pPr>
              <a:buNone/>
            </a:pPr>
            <a:r>
              <a:rPr lang="es-ES_tradnl" sz="1300" dirty="0">
                <a:effectLst/>
                <a:latin typeface="Helvetica Neue" panose="02000503000000020004" pitchFamily="2" charset="0"/>
              </a:rPr>
              <a:t>El éxito en la competitiva industria turística requiere objetivos claros, estrategias bien definidas y una ejecución impecable. Animamos a nuestros socios a alinear sus proyecciones de ventas, iniciativas de marketing y planes de fidelización de clientes con la visión más amplia de </a:t>
            </a:r>
            <a:r>
              <a:rPr lang="es-ES_tradnl" sz="1300" dirty="0" err="1">
                <a:effectLst/>
                <a:latin typeface="Helvetica Neue" panose="02000503000000020004" pitchFamily="2" charset="0"/>
              </a:rPr>
              <a:t>African</a:t>
            </a:r>
            <a:r>
              <a:rPr lang="es-ES_tradnl" sz="1300" dirty="0">
                <a:effectLst/>
                <a:latin typeface="Helvetica Neue" panose="02000503000000020004" pitchFamily="2" charset="0"/>
              </a:rPr>
              <a:t> Adventure </a:t>
            </a:r>
            <a:r>
              <a:rPr lang="es-ES_tradnl" sz="1300" dirty="0" err="1">
                <a:effectLst/>
                <a:latin typeface="Helvetica Neue" panose="02000503000000020004" pitchFamily="2" charset="0"/>
              </a:rPr>
              <a:t>Specialists</a:t>
            </a:r>
            <a:r>
              <a:rPr lang="es-ES_tradnl" sz="1300" dirty="0">
                <a:effectLst/>
                <a:latin typeface="Helvetica Neue" panose="02000503000000020004" pitchFamily="2" charset="0"/>
              </a:rPr>
              <a:t> para el crecimiento y el dominio del mercado. Juntos, lograremos:</a:t>
            </a:r>
          </a:p>
          <a:p>
            <a:pPr marL="285750" indent="-285750">
              <a:buFont typeface="Arial" panose="020B0604020202020204" pitchFamily="34" charset="0"/>
              <a:buChar char="•"/>
            </a:pPr>
            <a:r>
              <a:rPr lang="es-ES_tradnl" sz="1300" dirty="0">
                <a:effectLst/>
                <a:latin typeface="Helvetica Neue" panose="02000503000000020004" pitchFamily="2" charset="0"/>
              </a:rPr>
              <a:t>Desarrollar planes de ventas personalizados, adaptados a los viajeros latinoamericanos que buscan experiencias de safari únicas.</a:t>
            </a:r>
          </a:p>
          <a:p>
            <a:pPr marL="285750" indent="-285750">
              <a:buFont typeface="Arial" panose="020B0604020202020204" pitchFamily="34" charset="0"/>
              <a:buChar char="•"/>
            </a:pPr>
            <a:r>
              <a:rPr lang="es-ES_tradnl" sz="1300" dirty="0">
                <a:effectLst/>
                <a:latin typeface="Helvetica Neue" panose="02000503000000020004" pitchFamily="2" charset="0"/>
              </a:rPr>
              <a:t>Fortalecer las estrategias de marketing con contenido, promociones y campañas digitales específicas para cada región.</a:t>
            </a:r>
          </a:p>
          <a:p>
            <a:pPr marL="285750" indent="-285750">
              <a:buFont typeface="Arial" panose="020B0604020202020204" pitchFamily="34" charset="0"/>
              <a:buChar char="•"/>
            </a:pPr>
            <a:r>
              <a:rPr lang="es-ES_tradnl" sz="1300" dirty="0">
                <a:effectLst/>
                <a:latin typeface="Helvetica Neue" panose="02000503000000020004" pitchFamily="2" charset="0"/>
              </a:rPr>
              <a:t>Mejorar la interacción entre empresas (B2B) y empresas (B2C) mediante el fomento de sólidas alianzas con agencias de viajes, operadores turísticos y clientes directos.</a:t>
            </a:r>
            <a:br>
              <a:rPr lang="es-ES_tradnl" sz="1300" dirty="0">
                <a:effectLst/>
                <a:latin typeface="Helvetica Neue" panose="02000503000000020004" pitchFamily="2" charset="0"/>
              </a:rPr>
            </a:br>
            <a:endParaRPr lang="es-ES_tradnl" sz="1300" dirty="0">
              <a:effectLst/>
              <a:latin typeface="Helvetica Neue" panose="02000503000000020004" pitchFamily="2" charset="0"/>
            </a:endParaRPr>
          </a:p>
          <a:p>
            <a:r>
              <a:rPr lang="es-ES_tradnl" sz="1300" dirty="0">
                <a:effectLst/>
                <a:latin typeface="Helvetica Neue" panose="02000503000000020004" pitchFamily="2" charset="0"/>
              </a:rPr>
              <a:t>Trabajando en estrecha colaboración, generaremos nuevas fuentes de ingresos y maximizaremos nuestra presencia en el mercado latinoamericano.</a:t>
            </a:r>
          </a:p>
        </p:txBody>
      </p:sp>
      <p:sp>
        <p:nvSpPr>
          <p:cNvPr id="2" name="TextBox 1">
            <a:extLst>
              <a:ext uri="{FF2B5EF4-FFF2-40B4-BE49-F238E27FC236}">
                <a16:creationId xmlns:a16="http://schemas.microsoft.com/office/drawing/2014/main" id="{3897E71A-A6E0-2BAA-DFE9-0DED3846D8B6}"/>
              </a:ext>
            </a:extLst>
          </p:cNvPr>
          <p:cNvSpPr txBox="1"/>
          <p:nvPr/>
        </p:nvSpPr>
        <p:spPr>
          <a:xfrm>
            <a:off x="6448025" y="2704180"/>
            <a:ext cx="5431574" cy="3093154"/>
          </a:xfrm>
          <a:prstGeom prst="rect">
            <a:avLst/>
          </a:prstGeom>
          <a:noFill/>
        </p:spPr>
        <p:txBody>
          <a:bodyPr wrap="square" rtlCol="0">
            <a:spAutoFit/>
          </a:bodyPr>
          <a:lstStyle/>
          <a:p>
            <a:pPr>
              <a:buNone/>
            </a:pPr>
            <a:r>
              <a:rPr lang="es-ES_tradnl" sz="1300" dirty="0">
                <a:solidFill>
                  <a:schemeClr val="bg1"/>
                </a:solidFill>
                <a:effectLst/>
                <a:latin typeface="Helvetica Neue" panose="02000503000000020004" pitchFamily="2" charset="0"/>
              </a:rPr>
              <a:t>Conocer el destino de primera mano es fundamental para los profesionales de viajes. Para apoyar a nuestros socios de GSA, ofrecemos un Viaje Educativo exclusivo a Kenia y Tanzania, que permitirá a los participantes:</a:t>
            </a:r>
          </a:p>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Experimentar nuestros principales destinos de safari, desde el legendario Masái Mara y el </a:t>
            </a:r>
            <a:r>
              <a:rPr lang="es-ES_tradnl" sz="1300" dirty="0" err="1">
                <a:solidFill>
                  <a:schemeClr val="bg1"/>
                </a:solidFill>
                <a:effectLst/>
                <a:latin typeface="Helvetica Neue" panose="02000503000000020004" pitchFamily="2" charset="0"/>
              </a:rPr>
              <a:t>Serengeti</a:t>
            </a:r>
            <a:r>
              <a:rPr lang="es-ES_tradnl" sz="1300" dirty="0">
                <a:solidFill>
                  <a:schemeClr val="bg1"/>
                </a:solidFill>
                <a:effectLst/>
                <a:latin typeface="Helvetica Neue" panose="02000503000000020004" pitchFamily="2" charset="0"/>
              </a:rPr>
              <a:t> hasta el impresionante cráter del </a:t>
            </a:r>
            <a:r>
              <a:rPr lang="es-ES_tradnl" sz="1300" dirty="0" err="1">
                <a:solidFill>
                  <a:schemeClr val="bg1"/>
                </a:solidFill>
                <a:effectLst/>
                <a:latin typeface="Helvetica Neue" panose="02000503000000020004" pitchFamily="2" charset="0"/>
              </a:rPr>
              <a:t>Ngorongoro</a:t>
            </a:r>
            <a:r>
              <a:rPr lang="es-ES_tradnl" sz="1300" dirty="0">
                <a:solidFill>
                  <a:schemeClr val="bg1"/>
                </a:solidFill>
                <a:effectLst/>
                <a:latin typeface="Helvetica Neue" panose="02000503000000020004" pitchFamily="2" charset="0"/>
              </a:rPr>
              <a:t> y </a:t>
            </a:r>
            <a:r>
              <a:rPr lang="es-ES_tradnl" sz="1300" dirty="0" err="1">
                <a:solidFill>
                  <a:schemeClr val="bg1"/>
                </a:solidFill>
                <a:effectLst/>
                <a:latin typeface="Helvetica Neue" panose="02000503000000020004" pitchFamily="2" charset="0"/>
              </a:rPr>
              <a:t>Amboseli</a:t>
            </a:r>
            <a:r>
              <a:rPr lang="es-ES_tradnl" sz="1300" dirty="0">
                <a:solidFill>
                  <a:schemeClr val="bg1"/>
                </a:solidFill>
                <a:effectLst/>
                <a:latin typeface="Helvetica Neue" panose="02000503000000020004" pitchFamily="2" charset="0"/>
              </a:rPr>
              <a:t>.</a:t>
            </a:r>
          </a:p>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Profundizar en el conocimiento de la oferta de alojamiento, las actividades y la logística.</a:t>
            </a:r>
          </a:p>
          <a:p>
            <a:pPr marL="285750" indent="-285750">
              <a:buFont typeface="Arial" panose="020B0604020202020204" pitchFamily="34" charset="0"/>
              <a:buChar char="•"/>
            </a:pPr>
            <a:r>
              <a:rPr lang="es-ES_tradnl" sz="1300" dirty="0">
                <a:solidFill>
                  <a:schemeClr val="bg1"/>
                </a:solidFill>
                <a:effectLst/>
                <a:latin typeface="Helvetica Neue" panose="02000503000000020004" pitchFamily="2" charset="0"/>
              </a:rPr>
              <a:t>Fortalecer la confianza de los clientes vendiendo desde la experiencia personal.</a:t>
            </a:r>
          </a:p>
          <a:p>
            <a:endParaRPr lang="es-ES_tradnl" sz="1300" dirty="0">
              <a:solidFill>
                <a:schemeClr val="bg1"/>
              </a:solidFill>
              <a:effectLst/>
              <a:latin typeface="Helvetica Neue" panose="02000503000000020004" pitchFamily="2" charset="0"/>
            </a:endParaRPr>
          </a:p>
          <a:p>
            <a:r>
              <a:rPr lang="es-ES_tradnl" sz="1300" dirty="0">
                <a:solidFill>
                  <a:schemeClr val="bg1"/>
                </a:solidFill>
                <a:effectLst/>
                <a:latin typeface="Helvetica Neue" panose="02000503000000020004" pitchFamily="2" charset="0"/>
              </a:rPr>
              <a:t>Este viaje permitirá a nuestros socios convertirse en verdaderos especialistas en África, con información de primera mano que se traduce en mayores conversiones de ventas.</a:t>
            </a:r>
          </a:p>
        </p:txBody>
      </p:sp>
    </p:spTree>
    <p:extLst>
      <p:ext uri="{BB962C8B-B14F-4D97-AF65-F5344CB8AC3E}">
        <p14:creationId xmlns:p14="http://schemas.microsoft.com/office/powerpoint/2010/main" val="4114929121"/>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B5086-5D33-34FC-93BA-6E1FFAF4CF97}"/>
            </a:ext>
          </a:extLst>
        </p:cNvPr>
        <p:cNvGrpSpPr/>
        <p:nvPr/>
      </p:nvGrpSpPr>
      <p:grpSpPr>
        <a:xfrm>
          <a:off x="0" y="0"/>
          <a:ext cx="0" cy="0"/>
          <a:chOff x="0" y="0"/>
          <a:chExt cx="0" cy="0"/>
        </a:xfrm>
      </p:grpSpPr>
      <p:sp>
        <p:nvSpPr>
          <p:cNvPr id="37" name="Snip Diagonal Corner Rectangle 22">
            <a:extLst>
              <a:ext uri="{FF2B5EF4-FFF2-40B4-BE49-F238E27FC236}">
                <a16:creationId xmlns:a16="http://schemas.microsoft.com/office/drawing/2014/main" id="{14585522-970C-235B-96B1-9E0095918432}"/>
              </a:ext>
            </a:extLst>
          </p:cNvPr>
          <p:cNvSpPr/>
          <p:nvPr/>
        </p:nvSpPr>
        <p:spPr>
          <a:xfrm>
            <a:off x="1062803" y="2449628"/>
            <a:ext cx="9991578" cy="2791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Work Sans" pitchFamily="2" charset="0"/>
              <a:ea typeface="Open Sans Light" panose="020B0606030504020204" pitchFamily="34" charset="0"/>
              <a:cs typeface="Open Sans Light" panose="020B0606030504020204" pitchFamily="34" charset="0"/>
            </a:endParaRPr>
          </a:p>
        </p:txBody>
      </p:sp>
      <p:sp>
        <p:nvSpPr>
          <p:cNvPr id="38" name="Snip Diagonal Corner Rectangle 37">
            <a:extLst>
              <a:ext uri="{FF2B5EF4-FFF2-40B4-BE49-F238E27FC236}">
                <a16:creationId xmlns:a16="http://schemas.microsoft.com/office/drawing/2014/main" id="{D5316B7B-7CAB-F923-663E-22A77165F692}"/>
              </a:ext>
            </a:extLst>
          </p:cNvPr>
          <p:cNvSpPr/>
          <p:nvPr/>
        </p:nvSpPr>
        <p:spPr>
          <a:xfrm>
            <a:off x="1362176" y="2616314"/>
            <a:ext cx="309959" cy="3099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a:solidFill>
                  <a:schemeClr val="accent1"/>
                </a:solidFill>
                <a:latin typeface="Work Sans" pitchFamily="2" charset="0"/>
                <a:ea typeface="Open Sans ExtraBold" panose="020B0606030504020204" pitchFamily="34" charset="0"/>
                <a:cs typeface="Open Sans ExtraBold" panose="020B0606030504020204" pitchFamily="34" charset="0"/>
              </a:rPr>
              <a:t>c</a:t>
            </a:r>
          </a:p>
        </p:txBody>
      </p:sp>
      <p:sp>
        <p:nvSpPr>
          <p:cNvPr id="39" name="TextBox 38">
            <a:extLst>
              <a:ext uri="{FF2B5EF4-FFF2-40B4-BE49-F238E27FC236}">
                <a16:creationId xmlns:a16="http://schemas.microsoft.com/office/drawing/2014/main" id="{AF2FC73D-33DF-5960-D45A-C4D4D894EE42}"/>
              </a:ext>
            </a:extLst>
          </p:cNvPr>
          <p:cNvSpPr txBox="1"/>
          <p:nvPr/>
        </p:nvSpPr>
        <p:spPr>
          <a:xfrm>
            <a:off x="1756918" y="2631404"/>
            <a:ext cx="4978733" cy="307777"/>
          </a:xfrm>
          <a:prstGeom prst="rect">
            <a:avLst/>
          </a:prstGeom>
          <a:noFill/>
        </p:spPr>
        <p:txBody>
          <a:bodyPr wrap="square" rtlCol="0">
            <a:spAutoFit/>
          </a:bodyPr>
          <a:lstStyle/>
          <a:p>
            <a:pPr>
              <a:buNone/>
            </a:pPr>
            <a:r>
              <a:rPr lang="es-ES_tradnl" sz="1400" b="1" dirty="0">
                <a:solidFill>
                  <a:schemeClr val="bg1"/>
                </a:solidFill>
                <a:effectLst/>
                <a:latin typeface="Helvetica Neue" panose="02000503000000020004" pitchFamily="2" charset="0"/>
              </a:rPr>
              <a:t>Maximizar nuestro plan de expansión en Latinoamérica</a:t>
            </a:r>
            <a:endParaRPr lang="es-ES_tradnl" sz="1400" dirty="0">
              <a:solidFill>
                <a:schemeClr val="bg1"/>
              </a:solidFill>
              <a:effectLst/>
              <a:latin typeface="Helvetica Neue" panose="02000503000000020004" pitchFamily="2" charset="0"/>
            </a:endParaRPr>
          </a:p>
        </p:txBody>
      </p:sp>
      <p:sp>
        <p:nvSpPr>
          <p:cNvPr id="10" name="TextBox 9">
            <a:extLst>
              <a:ext uri="{FF2B5EF4-FFF2-40B4-BE49-F238E27FC236}">
                <a16:creationId xmlns:a16="http://schemas.microsoft.com/office/drawing/2014/main" id="{432D8258-1AFD-647D-9CBB-45633D83E62D}"/>
              </a:ext>
            </a:extLst>
          </p:cNvPr>
          <p:cNvSpPr txBox="1"/>
          <p:nvPr/>
        </p:nvSpPr>
        <p:spPr>
          <a:xfrm>
            <a:off x="1729047" y="436588"/>
            <a:ext cx="8218219" cy="830997"/>
          </a:xfrm>
          <a:prstGeom prst="rect">
            <a:avLst/>
          </a:prstGeom>
          <a:noFill/>
        </p:spPr>
        <p:txBody>
          <a:bodyPr wrap="square">
            <a:spAutoFit/>
          </a:bodyPr>
          <a:lstStyle/>
          <a:p>
            <a:pPr algn="ctr"/>
            <a:r>
              <a:rPr lang="es-ES_tradnl" sz="2400" b="1" dirty="0">
                <a:solidFill>
                  <a:schemeClr val="tx1">
                    <a:lumMod val="85000"/>
                    <a:lumOff val="15000"/>
                  </a:schemeClr>
                </a:solidFill>
                <a:effectLst/>
                <a:latin typeface="Helvetica Neue" panose="02000503000000020004" pitchFamily="2" charset="0"/>
                <a:ea typeface="Helvetica Neue" panose="02000503000000020004" pitchFamily="2" charset="0"/>
                <a:cs typeface="Helvetica Neue" panose="02000503000000020004" pitchFamily="2" charset="0"/>
              </a:rPr>
              <a:t>8.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Conclusion</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&amp; Next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Steps</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Strengthening</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Our</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Partnership</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for</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 2025 and </a:t>
            </a:r>
            <a:r>
              <a:rPr lang="es-ES_tradnl" sz="2400" b="1" dirty="0" err="1">
                <a:effectLst/>
                <a:latin typeface="Helvetica Neue" panose="02000503000000020004" pitchFamily="2" charset="0"/>
                <a:ea typeface="Helvetica Neue" panose="02000503000000020004" pitchFamily="2" charset="0"/>
                <a:cs typeface="Helvetica Neue" panose="02000503000000020004" pitchFamily="2" charset="0"/>
              </a:rPr>
              <a:t>Beyond</a:t>
            </a:r>
            <a:r>
              <a:rPr lang="es-ES_tradnl" sz="2400" b="1" dirty="0">
                <a:effectLst/>
                <a:latin typeface="Helvetica Neue" panose="02000503000000020004" pitchFamily="2" charset="0"/>
                <a:ea typeface="Helvetica Neue" panose="02000503000000020004" pitchFamily="2" charset="0"/>
                <a:cs typeface="Helvetica Neue" panose="02000503000000020004" pitchFamily="2" charset="0"/>
              </a:rPr>
              <a:t>.</a:t>
            </a:r>
            <a:endParaRPr lang="es-ES_tradnl" sz="2400" dirty="0">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xtBox 10">
            <a:extLst>
              <a:ext uri="{FF2B5EF4-FFF2-40B4-BE49-F238E27FC236}">
                <a16:creationId xmlns:a16="http://schemas.microsoft.com/office/drawing/2014/main" id="{81B7C794-9A34-09B9-AE1C-096EEBEF3C58}"/>
              </a:ext>
            </a:extLst>
          </p:cNvPr>
          <p:cNvSpPr txBox="1"/>
          <p:nvPr/>
        </p:nvSpPr>
        <p:spPr>
          <a:xfrm>
            <a:off x="1062803" y="1358925"/>
            <a:ext cx="9991579" cy="954107"/>
          </a:xfrm>
          <a:prstGeom prst="rect">
            <a:avLst/>
          </a:prstGeom>
          <a:noFill/>
        </p:spPr>
        <p:txBody>
          <a:bodyPr wrap="square">
            <a:spAutoFit/>
          </a:bodyPr>
          <a:lstStyle/>
          <a:p>
            <a:r>
              <a:rPr lang="es-ES_tradnl" sz="1400" dirty="0">
                <a:effectLst/>
                <a:latin typeface="Helvetica Neue" panose="02000503000000020004" pitchFamily="2" charset="0"/>
              </a:rPr>
              <a:t>A medida que consolidamos nuestra presencia en el mercado latinoamericano, extendemos una invitación abierta a nuestros socios GSA y cuentas estratégicas para que participen activamente en la construcción de un 2025 exitoso e impactante. La industria de viajes está evolucionando y, juntos, podemos aprovechar el inmenso potencial turístico de África mediante estrategias específicas y esfuerzos de colaboración.</a:t>
            </a:r>
          </a:p>
        </p:txBody>
      </p:sp>
      <p:sp>
        <p:nvSpPr>
          <p:cNvPr id="15" name="TextBox 14">
            <a:extLst>
              <a:ext uri="{FF2B5EF4-FFF2-40B4-BE49-F238E27FC236}">
                <a16:creationId xmlns:a16="http://schemas.microsoft.com/office/drawing/2014/main" id="{C637BCE7-6CE1-CDB1-A107-845E508A9BED}"/>
              </a:ext>
            </a:extLst>
          </p:cNvPr>
          <p:cNvSpPr txBox="1"/>
          <p:nvPr/>
        </p:nvSpPr>
        <p:spPr>
          <a:xfrm>
            <a:off x="1277392" y="2901924"/>
            <a:ext cx="9552432" cy="2031325"/>
          </a:xfrm>
          <a:prstGeom prst="rect">
            <a:avLst/>
          </a:prstGeom>
          <a:noFill/>
        </p:spPr>
        <p:txBody>
          <a:bodyPr wrap="square" rtlCol="0">
            <a:spAutoFit/>
          </a:bodyPr>
          <a:lstStyle/>
          <a:p>
            <a:pPr>
              <a:buNone/>
            </a:pPr>
            <a:r>
              <a:rPr lang="es-ES_tradnl" sz="1400" dirty="0">
                <a:solidFill>
                  <a:schemeClr val="bg1"/>
                </a:solidFill>
                <a:effectLst/>
                <a:latin typeface="Helvetica Neue" panose="02000503000000020004" pitchFamily="2" charset="0"/>
              </a:rPr>
              <a:t>Dado el creciente interés en los safaris africanos desde Latinoamérica, estamos intensificando nuestros esfuerzos para ampliar la visibilidad de la marca, mejorar la oferta de productos y optimizar los canales de venta. Instamos a nuestros socios de GSA a:</a:t>
            </a:r>
          </a:p>
          <a:p>
            <a:pPr marL="285750" indent="-285750">
              <a:buFont typeface="Arial" panose="020B0604020202020204" pitchFamily="34" charset="0"/>
              <a:buChar char="•"/>
            </a:pPr>
            <a:r>
              <a:rPr lang="es-ES_tradnl" sz="1400" dirty="0">
                <a:solidFill>
                  <a:schemeClr val="bg1"/>
                </a:solidFill>
                <a:effectLst/>
                <a:latin typeface="Helvetica Neue" panose="02000503000000020004" pitchFamily="2" charset="0"/>
              </a:rPr>
              <a:t>Aprovechar el marketing localizado: Implementar promociones específicas, seminarios web y eventos presenciales para impulsar el conocimiento y la interacción con la marca.</a:t>
            </a:r>
          </a:p>
          <a:p>
            <a:pPr marL="285750" indent="-285750">
              <a:buFont typeface="Arial" panose="020B0604020202020204" pitchFamily="34" charset="0"/>
              <a:buChar char="•"/>
            </a:pPr>
            <a:r>
              <a:rPr lang="es-ES_tradnl" sz="1400" dirty="0">
                <a:solidFill>
                  <a:schemeClr val="bg1"/>
                </a:solidFill>
                <a:effectLst/>
                <a:latin typeface="Helvetica Neue" panose="02000503000000020004" pitchFamily="2" charset="0"/>
              </a:rPr>
              <a:t>Utilizar las plataformas digitales: Optimizar la presencia en línea mediante contenido multilingüe, colaboraciones con </a:t>
            </a:r>
            <a:r>
              <a:rPr lang="es-ES_tradnl" sz="1400" dirty="0" err="1">
                <a:solidFill>
                  <a:schemeClr val="bg1"/>
                </a:solidFill>
                <a:effectLst/>
                <a:latin typeface="Helvetica Neue" panose="02000503000000020004" pitchFamily="2" charset="0"/>
              </a:rPr>
              <a:t>influencers</a:t>
            </a:r>
            <a:r>
              <a:rPr lang="es-ES_tradnl" sz="1400" dirty="0">
                <a:solidFill>
                  <a:schemeClr val="bg1"/>
                </a:solidFill>
                <a:effectLst/>
                <a:latin typeface="Helvetica Neue" panose="02000503000000020004" pitchFamily="2" charset="0"/>
              </a:rPr>
              <a:t> y difusión en redes sociales.</a:t>
            </a:r>
          </a:p>
          <a:p>
            <a:pPr marL="285750" indent="-285750">
              <a:buFont typeface="Arial" panose="020B0604020202020204" pitchFamily="34" charset="0"/>
              <a:buChar char="•"/>
            </a:pPr>
            <a:r>
              <a:rPr lang="es-ES_tradnl" sz="1400" dirty="0">
                <a:solidFill>
                  <a:schemeClr val="bg1"/>
                </a:solidFill>
                <a:effectLst/>
                <a:latin typeface="Helvetica Neue" panose="02000503000000020004" pitchFamily="2" charset="0"/>
              </a:rPr>
              <a:t>Expandir las redes de distribución: Fortalecer las alianzas con agencias de viajes y operadores turísticos clave en Latinoamérica.</a:t>
            </a:r>
          </a:p>
        </p:txBody>
      </p:sp>
      <p:sp>
        <p:nvSpPr>
          <p:cNvPr id="3" name="TextBox 2">
            <a:extLst>
              <a:ext uri="{FF2B5EF4-FFF2-40B4-BE49-F238E27FC236}">
                <a16:creationId xmlns:a16="http://schemas.microsoft.com/office/drawing/2014/main" id="{8CF4B2BD-9FC1-4CDB-90AD-ED6A8A5E39D3}"/>
              </a:ext>
            </a:extLst>
          </p:cNvPr>
          <p:cNvSpPr txBox="1"/>
          <p:nvPr/>
        </p:nvSpPr>
        <p:spPr>
          <a:xfrm>
            <a:off x="987988" y="5639980"/>
            <a:ext cx="10066394" cy="523220"/>
          </a:xfrm>
          <a:prstGeom prst="rect">
            <a:avLst/>
          </a:prstGeom>
          <a:noFill/>
        </p:spPr>
        <p:txBody>
          <a:bodyPr wrap="square">
            <a:spAutoFit/>
          </a:bodyPr>
          <a:lstStyle/>
          <a:p>
            <a:r>
              <a:rPr lang="es-ES_tradnl" sz="1400" dirty="0">
                <a:effectLst/>
                <a:latin typeface="Helvetica Neue" panose="02000503000000020004" pitchFamily="2" charset="0"/>
              </a:rPr>
              <a:t>Al sincronizar esfuerzos, aceleraremos las reservas, capturaremos una mayor participación de mercado y posicionaremos a </a:t>
            </a:r>
            <a:r>
              <a:rPr lang="es-ES_tradnl" sz="1400" dirty="0" err="1">
                <a:effectLst/>
                <a:latin typeface="Helvetica Neue" panose="02000503000000020004" pitchFamily="2" charset="0"/>
              </a:rPr>
              <a:t>African</a:t>
            </a:r>
            <a:r>
              <a:rPr lang="es-ES_tradnl" sz="1400" dirty="0">
                <a:effectLst/>
                <a:latin typeface="Helvetica Neue" panose="02000503000000020004" pitchFamily="2" charset="0"/>
              </a:rPr>
              <a:t> Adventure </a:t>
            </a:r>
            <a:r>
              <a:rPr lang="es-ES_tradnl" sz="1400" dirty="0" err="1">
                <a:effectLst/>
                <a:latin typeface="Helvetica Neue" panose="02000503000000020004" pitchFamily="2" charset="0"/>
              </a:rPr>
              <a:t>Specialists</a:t>
            </a:r>
            <a:r>
              <a:rPr lang="es-ES_tradnl" sz="1400" dirty="0">
                <a:effectLst/>
                <a:latin typeface="Helvetica Neue" panose="02000503000000020004" pitchFamily="2" charset="0"/>
              </a:rPr>
              <a:t> como el proveedor de safaris de referencia para los viajeros latinoamericanos.</a:t>
            </a:r>
          </a:p>
        </p:txBody>
      </p:sp>
    </p:spTree>
    <p:extLst>
      <p:ext uri="{BB962C8B-B14F-4D97-AF65-F5344CB8AC3E}">
        <p14:creationId xmlns:p14="http://schemas.microsoft.com/office/powerpoint/2010/main" val="2346227680"/>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5E62D9-C9B3-A100-4E8F-C7966829AE93}"/>
              </a:ext>
            </a:extLst>
          </p:cNvPr>
          <p:cNvSpPr/>
          <p:nvPr/>
        </p:nvSpPr>
        <p:spPr>
          <a:xfrm flipH="1">
            <a:off x="-25012" y="4093226"/>
            <a:ext cx="12217012" cy="2771336"/>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tx1"/>
              </a:solidFill>
            </a:endParaRPr>
          </a:p>
        </p:txBody>
      </p:sp>
      <p:sp>
        <p:nvSpPr>
          <p:cNvPr id="15" name="Picture Placeholder 14">
            <a:extLst>
              <a:ext uri="{FF2B5EF4-FFF2-40B4-BE49-F238E27FC236}">
                <a16:creationId xmlns:a16="http://schemas.microsoft.com/office/drawing/2014/main" id="{A663FAC3-7132-218D-57BC-B2945B6FA34F}"/>
              </a:ext>
            </a:extLst>
          </p:cNvPr>
          <p:cNvSpPr>
            <a:spLocks noGrp="1"/>
          </p:cNvSpPr>
          <p:nvPr>
            <p:ph type="pic" sz="quarter" idx="10"/>
          </p:nvPr>
        </p:nvSpPr>
        <p:spPr/>
        <p:txBody>
          <a:bodyPr/>
          <a:lstStyle/>
          <a:p>
            <a:endParaRPr lang="es-ES_tradnl" dirty="0"/>
          </a:p>
        </p:txBody>
      </p:sp>
      <p:pic>
        <p:nvPicPr>
          <p:cNvPr id="10" name="Picture 9">
            <a:extLst>
              <a:ext uri="{FF2B5EF4-FFF2-40B4-BE49-F238E27FC236}">
                <a16:creationId xmlns:a16="http://schemas.microsoft.com/office/drawing/2014/main" id="{8FD89ECB-CE09-6308-A91C-34245284B2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75506" y="1379106"/>
            <a:ext cx="4755910" cy="3358861"/>
          </a:xfrm>
          <a:prstGeom prst="rect">
            <a:avLst/>
          </a:prstGeom>
        </p:spPr>
      </p:pic>
      <p:sp>
        <p:nvSpPr>
          <p:cNvPr id="13" name="TextBox 12">
            <a:extLst>
              <a:ext uri="{FF2B5EF4-FFF2-40B4-BE49-F238E27FC236}">
                <a16:creationId xmlns:a16="http://schemas.microsoft.com/office/drawing/2014/main" id="{82158151-A656-5A85-5DD5-F7421F2196C2}"/>
              </a:ext>
            </a:extLst>
          </p:cNvPr>
          <p:cNvSpPr txBox="1"/>
          <p:nvPr/>
        </p:nvSpPr>
        <p:spPr>
          <a:xfrm>
            <a:off x="806267" y="1173582"/>
            <a:ext cx="4650467" cy="461665"/>
          </a:xfrm>
          <a:prstGeom prst="rect">
            <a:avLst/>
          </a:prstGeom>
          <a:noFill/>
        </p:spPr>
        <p:txBody>
          <a:bodyPr wrap="square">
            <a:spAutoFit/>
          </a:bodyPr>
          <a:lstStyle/>
          <a:p>
            <a:r>
              <a:rPr lang="es-ES_tradnl" sz="2400" b="1" dirty="0">
                <a:effectLst/>
                <a:latin typeface="Helvetica Neue" panose="02000503000000020004" pitchFamily="2" charset="0"/>
              </a:rPr>
              <a:t>¡Descubramos África juntos!</a:t>
            </a:r>
            <a:endParaRPr lang="es-ES_tradnl" sz="2400" dirty="0">
              <a:effectLst/>
              <a:latin typeface="Helvetica Neue" panose="02000503000000020004" pitchFamily="2" charset="0"/>
            </a:endParaRPr>
          </a:p>
        </p:txBody>
      </p:sp>
      <p:sp>
        <p:nvSpPr>
          <p:cNvPr id="14" name="TextBox 13">
            <a:extLst>
              <a:ext uri="{FF2B5EF4-FFF2-40B4-BE49-F238E27FC236}">
                <a16:creationId xmlns:a16="http://schemas.microsoft.com/office/drawing/2014/main" id="{C50FE86C-8AA1-7925-083F-62D3F851B981}"/>
              </a:ext>
            </a:extLst>
          </p:cNvPr>
          <p:cNvSpPr txBox="1"/>
          <p:nvPr/>
        </p:nvSpPr>
        <p:spPr>
          <a:xfrm>
            <a:off x="775360" y="1789802"/>
            <a:ext cx="5320640" cy="2031325"/>
          </a:xfrm>
          <a:prstGeom prst="rect">
            <a:avLst/>
          </a:prstGeom>
          <a:noFill/>
        </p:spPr>
        <p:txBody>
          <a:bodyPr wrap="square" rtlCol="0">
            <a:spAutoFit/>
          </a:bodyPr>
          <a:lstStyle/>
          <a:p>
            <a:pPr>
              <a:buNone/>
            </a:pPr>
            <a:r>
              <a:rPr lang="es-ES_tradnl" sz="1400" dirty="0">
                <a:effectLst/>
                <a:latin typeface="Helvetica Neue" panose="02000503000000020004" pitchFamily="2" charset="0"/>
              </a:rPr>
              <a:t>La oportunidad de crecimiento es inmensa, y juntos podemos redefinir la experiencia de viajes de Latinoamérica a África. Al alinear nuestros objetivos, profundizar el conocimiento del destino y ejecutar una sólida estrategia de expansión, haremos de 2025 un año clave para los especialistas en aventuras africanas en el mercado latinoamericano.</a:t>
            </a:r>
          </a:p>
          <a:p>
            <a:pPr>
              <a:buNone/>
            </a:pPr>
            <a:endParaRPr lang="es-ES_tradnl" sz="1400" dirty="0">
              <a:effectLst/>
              <a:latin typeface="Helvetica Neue" panose="02000503000000020004" pitchFamily="2" charset="0"/>
            </a:endParaRPr>
          </a:p>
          <a:p>
            <a:pPr>
              <a:buNone/>
            </a:pPr>
            <a:r>
              <a:rPr lang="es-ES_tradnl" sz="1400" dirty="0">
                <a:effectLst/>
                <a:latin typeface="Helvetica Neue" panose="02000503000000020004" pitchFamily="2" charset="0"/>
              </a:rPr>
              <a:t>¡Esperamos contar con su participación activa y compromiso para impulsar el turismo africano a nuevas alturas!</a:t>
            </a:r>
          </a:p>
        </p:txBody>
      </p:sp>
      <p:sp>
        <p:nvSpPr>
          <p:cNvPr id="27" name="Rectangle 26">
            <a:extLst>
              <a:ext uri="{FF2B5EF4-FFF2-40B4-BE49-F238E27FC236}">
                <a16:creationId xmlns:a16="http://schemas.microsoft.com/office/drawing/2014/main" id="{DBB66457-B046-6C40-C55C-83DD00CAE6B4}"/>
              </a:ext>
            </a:extLst>
          </p:cNvPr>
          <p:cNvSpPr/>
          <p:nvPr/>
        </p:nvSpPr>
        <p:spPr>
          <a:xfrm>
            <a:off x="806266" y="4465738"/>
            <a:ext cx="2784831" cy="307777"/>
          </a:xfrm>
          <a:prstGeom prst="rect">
            <a:avLst/>
          </a:prstGeom>
        </p:spPr>
        <p:txBody>
          <a:bodyPr wrap="square">
            <a:spAutoFit/>
          </a:bodyPr>
          <a:lstStyle/>
          <a:p>
            <a:r>
              <a:rPr lang="es-ES_tradnl" sz="1400" b="1" dirty="0" err="1">
                <a:latin typeface="Work Sans" pitchFamily="2" charset="0"/>
                <a:ea typeface="Open Sans Light" pitchFamily="2" charset="0"/>
                <a:cs typeface="Open Sans Light" pitchFamily="2" charset="0"/>
              </a:rPr>
              <a:t>www.africanadventure.co.ke</a:t>
            </a:r>
            <a:endParaRPr lang="es-ES_tradnl" sz="1400" b="1" dirty="0">
              <a:latin typeface="Work Sans" pitchFamily="2" charset="0"/>
              <a:ea typeface="Open Sans Light" pitchFamily="2" charset="0"/>
              <a:cs typeface="Open Sans Light" pitchFamily="2" charset="0"/>
            </a:endParaRPr>
          </a:p>
        </p:txBody>
      </p:sp>
      <p:sp>
        <p:nvSpPr>
          <p:cNvPr id="28" name="Rectangle 27">
            <a:extLst>
              <a:ext uri="{FF2B5EF4-FFF2-40B4-BE49-F238E27FC236}">
                <a16:creationId xmlns:a16="http://schemas.microsoft.com/office/drawing/2014/main" id="{51791385-EF09-17F1-C3B3-6F7E2213702B}"/>
              </a:ext>
            </a:extLst>
          </p:cNvPr>
          <p:cNvSpPr/>
          <p:nvPr/>
        </p:nvSpPr>
        <p:spPr>
          <a:xfrm>
            <a:off x="806267" y="4241223"/>
            <a:ext cx="960031" cy="276999"/>
          </a:xfrm>
          <a:prstGeom prst="rect">
            <a:avLst/>
          </a:prstGeom>
        </p:spPr>
        <p:txBody>
          <a:bodyPr wrap="square">
            <a:spAutoFit/>
          </a:bodyPr>
          <a:lstStyle/>
          <a:p>
            <a:r>
              <a:rPr lang="es-ES_tradnl" sz="1200" b="1" dirty="0">
                <a:latin typeface="Work Sans" pitchFamily="2" charset="0"/>
                <a:ea typeface="Open Sans ExtraBold" pitchFamily="2" charset="0"/>
                <a:cs typeface="Open Sans ExtraBold" pitchFamily="2" charset="0"/>
              </a:rPr>
              <a:t>Sitio web</a:t>
            </a:r>
          </a:p>
        </p:txBody>
      </p:sp>
      <p:sp>
        <p:nvSpPr>
          <p:cNvPr id="30" name="Rectangle 29">
            <a:extLst>
              <a:ext uri="{FF2B5EF4-FFF2-40B4-BE49-F238E27FC236}">
                <a16:creationId xmlns:a16="http://schemas.microsoft.com/office/drawing/2014/main" id="{4EA16C78-C481-E78E-7C6A-927C8D0E9901}"/>
              </a:ext>
            </a:extLst>
          </p:cNvPr>
          <p:cNvSpPr/>
          <p:nvPr/>
        </p:nvSpPr>
        <p:spPr>
          <a:xfrm>
            <a:off x="806265" y="5339355"/>
            <a:ext cx="2470505" cy="600164"/>
          </a:xfrm>
          <a:prstGeom prst="rect">
            <a:avLst/>
          </a:prstGeom>
        </p:spPr>
        <p:txBody>
          <a:bodyPr wrap="square">
            <a:spAutoFit/>
          </a:bodyPr>
          <a:lstStyle/>
          <a:p>
            <a:r>
              <a:rPr lang="en-US" sz="1100" b="1" i="0" dirty="0">
                <a:effectLst/>
                <a:latin typeface="Helvetica Neue" panose="02000503000000020004" pitchFamily="2" charset="0"/>
                <a:ea typeface="Helvetica Neue" panose="02000503000000020004" pitchFamily="2" charset="0"/>
                <a:cs typeface="Helvetica Neue" panose="02000503000000020004" pitchFamily="2" charset="0"/>
              </a:rPr>
              <a:t>Las Palmas Nº 1045 entre </a:t>
            </a:r>
            <a:r>
              <a:rPr lang="en-US" sz="1100" b="1" i="0" dirty="0" err="1">
                <a:effectLst/>
                <a:latin typeface="Helvetica Neue" panose="02000503000000020004" pitchFamily="2" charset="0"/>
                <a:ea typeface="Helvetica Neue" panose="02000503000000020004" pitchFamily="2" charset="0"/>
                <a:cs typeface="Helvetica Neue" panose="02000503000000020004" pitchFamily="2" charset="0"/>
              </a:rPr>
              <a:t>Avambaré</a:t>
            </a:r>
            <a:r>
              <a:rPr lang="en-US" sz="1100" b="1" i="0" dirty="0">
                <a:effectLst/>
                <a:latin typeface="Helvetica Neue" panose="02000503000000020004" pitchFamily="2" charset="0"/>
                <a:ea typeface="Helvetica Neue" panose="02000503000000020004" pitchFamily="2" charset="0"/>
                <a:cs typeface="Helvetica Neue" panose="02000503000000020004" pitchFamily="2" charset="0"/>
              </a:rPr>
              <a:t> y </a:t>
            </a:r>
            <a:r>
              <a:rPr lang="en-US" sz="1100" b="1" i="0" dirty="0" err="1">
                <a:effectLst/>
                <a:latin typeface="Helvetica Neue" panose="02000503000000020004" pitchFamily="2" charset="0"/>
                <a:ea typeface="Helvetica Neue" panose="02000503000000020004" pitchFamily="2" charset="0"/>
                <a:cs typeface="Helvetica Neue" panose="02000503000000020004" pitchFamily="2" charset="0"/>
              </a:rPr>
              <a:t>Guarambaré</a:t>
            </a:r>
            <a:r>
              <a:rPr lang="en-US" sz="1100" b="1" i="0" dirty="0">
                <a:effectLst/>
                <a:latin typeface="Helvetica Neue" panose="02000503000000020004" pitchFamily="2" charset="0"/>
                <a:ea typeface="Helvetica Neue" panose="02000503000000020004" pitchFamily="2" charset="0"/>
                <a:cs typeface="Helvetica Neue" panose="02000503000000020004" pitchFamily="2" charset="0"/>
              </a:rPr>
              <a:t>, Ciudad de </a:t>
            </a:r>
            <a:r>
              <a:rPr lang="en-US" sz="1100" b="1" i="0" dirty="0" err="1">
                <a:effectLst/>
                <a:latin typeface="Helvetica Neue" panose="02000503000000020004" pitchFamily="2" charset="0"/>
                <a:ea typeface="Helvetica Neue" panose="02000503000000020004" pitchFamily="2" charset="0"/>
                <a:cs typeface="Helvetica Neue" panose="02000503000000020004" pitchFamily="2" charset="0"/>
              </a:rPr>
              <a:t>Lambaré</a:t>
            </a:r>
            <a:r>
              <a:rPr lang="en-US" sz="1100" b="1" i="0" dirty="0">
                <a:effectLst/>
                <a:latin typeface="Helvetica Neue" panose="02000503000000020004" pitchFamily="2" charset="0"/>
                <a:ea typeface="Helvetica Neue" panose="02000503000000020004" pitchFamily="2" charset="0"/>
                <a:cs typeface="Helvetica Neue" panose="02000503000000020004" pitchFamily="2" charset="0"/>
              </a:rPr>
              <a:t>, Paraguay</a:t>
            </a:r>
            <a:endParaRPr lang="es-ES_tradnl" sz="11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30">
            <a:extLst>
              <a:ext uri="{FF2B5EF4-FFF2-40B4-BE49-F238E27FC236}">
                <a16:creationId xmlns:a16="http://schemas.microsoft.com/office/drawing/2014/main" id="{EC7B0EC7-F754-9B11-4F82-0B74C9F9A9A0}"/>
              </a:ext>
            </a:extLst>
          </p:cNvPr>
          <p:cNvSpPr/>
          <p:nvPr/>
        </p:nvSpPr>
        <p:spPr>
          <a:xfrm>
            <a:off x="806267" y="5134816"/>
            <a:ext cx="960031" cy="276999"/>
          </a:xfrm>
          <a:prstGeom prst="rect">
            <a:avLst/>
          </a:prstGeom>
        </p:spPr>
        <p:txBody>
          <a:bodyPr wrap="square">
            <a:spAutoFit/>
          </a:bodyPr>
          <a:lstStyle/>
          <a:p>
            <a:r>
              <a:rPr lang="es-ES_tradnl" sz="1200" b="1" dirty="0">
                <a:latin typeface="Work Sans" pitchFamily="2" charset="0"/>
                <a:ea typeface="Open Sans ExtraBold" pitchFamily="2" charset="0"/>
                <a:cs typeface="Open Sans ExtraBold" pitchFamily="2" charset="0"/>
              </a:rPr>
              <a:t>Ubicación</a:t>
            </a:r>
          </a:p>
        </p:txBody>
      </p:sp>
      <p:sp>
        <p:nvSpPr>
          <p:cNvPr id="33" name="Rectangle 32">
            <a:extLst>
              <a:ext uri="{FF2B5EF4-FFF2-40B4-BE49-F238E27FC236}">
                <a16:creationId xmlns:a16="http://schemas.microsoft.com/office/drawing/2014/main" id="{FADE7086-5030-C361-AE76-FC6C49CA742B}"/>
              </a:ext>
            </a:extLst>
          </p:cNvPr>
          <p:cNvSpPr/>
          <p:nvPr/>
        </p:nvSpPr>
        <p:spPr>
          <a:xfrm>
            <a:off x="3790697" y="4479378"/>
            <a:ext cx="1791600" cy="261610"/>
          </a:xfrm>
          <a:prstGeom prst="rect">
            <a:avLst/>
          </a:prstGeom>
        </p:spPr>
        <p:txBody>
          <a:bodyPr wrap="square">
            <a:spAutoFit/>
          </a:bodyPr>
          <a:lstStyle/>
          <a:p>
            <a:r>
              <a:rPr lang="es-ES_tradnl" sz="1100" b="1" dirty="0">
                <a:latin typeface="Work Sans" pitchFamily="2" charset="0"/>
                <a:ea typeface="Open Sans Light" pitchFamily="2" charset="0"/>
                <a:cs typeface="Open Sans Light" pitchFamily="2" charset="0"/>
              </a:rPr>
              <a:t>+598 92 005 636</a:t>
            </a:r>
          </a:p>
        </p:txBody>
      </p:sp>
      <p:sp>
        <p:nvSpPr>
          <p:cNvPr id="34" name="Rectangle 33">
            <a:extLst>
              <a:ext uri="{FF2B5EF4-FFF2-40B4-BE49-F238E27FC236}">
                <a16:creationId xmlns:a16="http://schemas.microsoft.com/office/drawing/2014/main" id="{ECDB64A7-B048-49C2-F931-EAB18B4DBB28}"/>
              </a:ext>
            </a:extLst>
          </p:cNvPr>
          <p:cNvSpPr/>
          <p:nvPr/>
        </p:nvSpPr>
        <p:spPr>
          <a:xfrm>
            <a:off x="3793090" y="4229896"/>
            <a:ext cx="1331528" cy="276999"/>
          </a:xfrm>
          <a:prstGeom prst="rect">
            <a:avLst/>
          </a:prstGeom>
        </p:spPr>
        <p:txBody>
          <a:bodyPr wrap="square">
            <a:spAutoFit/>
          </a:bodyPr>
          <a:lstStyle/>
          <a:p>
            <a:r>
              <a:rPr lang="es-ES_tradnl" sz="1200" b="1" dirty="0">
                <a:latin typeface="Work Sans" pitchFamily="2" charset="0"/>
                <a:ea typeface="Open Sans ExtraBold" pitchFamily="2" charset="0"/>
                <a:cs typeface="Open Sans ExtraBold" pitchFamily="2" charset="0"/>
              </a:rPr>
              <a:t>Teléfono</a:t>
            </a:r>
          </a:p>
        </p:txBody>
      </p:sp>
      <p:sp>
        <p:nvSpPr>
          <p:cNvPr id="36" name="Rectangle 35">
            <a:extLst>
              <a:ext uri="{FF2B5EF4-FFF2-40B4-BE49-F238E27FC236}">
                <a16:creationId xmlns:a16="http://schemas.microsoft.com/office/drawing/2014/main" id="{ADD29B81-F957-2CC9-52C8-2EDADD9B6A9C}"/>
              </a:ext>
            </a:extLst>
          </p:cNvPr>
          <p:cNvSpPr/>
          <p:nvPr/>
        </p:nvSpPr>
        <p:spPr>
          <a:xfrm>
            <a:off x="3793090" y="5356780"/>
            <a:ext cx="1791600" cy="261610"/>
          </a:xfrm>
          <a:prstGeom prst="rect">
            <a:avLst/>
          </a:prstGeom>
        </p:spPr>
        <p:txBody>
          <a:bodyPr wrap="square">
            <a:spAutoFit/>
          </a:bodyPr>
          <a:lstStyle/>
          <a:p>
            <a:r>
              <a:rPr lang="es-ES_tradnl" sz="1100" b="1" dirty="0">
                <a:latin typeface="Work Sans" pitchFamily="2" charset="0"/>
                <a:ea typeface="Open Sans Light" pitchFamily="2" charset="0"/>
                <a:cs typeface="Open Sans Light" pitchFamily="2" charset="0"/>
              </a:rPr>
              <a:t>@</a:t>
            </a:r>
            <a:r>
              <a:rPr lang="es-ES_tradnl" sz="1100" b="1" dirty="0" err="1">
                <a:latin typeface="Work Sans" pitchFamily="2" charset="0"/>
                <a:ea typeface="Open Sans Light" pitchFamily="2" charset="0"/>
                <a:cs typeface="Open Sans Light" pitchFamily="2" charset="0"/>
              </a:rPr>
              <a:t>AAS_Reisen</a:t>
            </a:r>
            <a:endParaRPr lang="es-ES_tradnl" sz="1100" b="1" dirty="0">
              <a:latin typeface="Work Sans" pitchFamily="2" charset="0"/>
              <a:ea typeface="Open Sans Light" pitchFamily="2" charset="0"/>
              <a:cs typeface="Open Sans Light" pitchFamily="2" charset="0"/>
            </a:endParaRPr>
          </a:p>
        </p:txBody>
      </p:sp>
      <p:sp>
        <p:nvSpPr>
          <p:cNvPr id="37" name="Rectangle 36">
            <a:extLst>
              <a:ext uri="{FF2B5EF4-FFF2-40B4-BE49-F238E27FC236}">
                <a16:creationId xmlns:a16="http://schemas.microsoft.com/office/drawing/2014/main" id="{46FFCB35-F963-0F80-1CDB-0D73874AD0A7}"/>
              </a:ext>
            </a:extLst>
          </p:cNvPr>
          <p:cNvSpPr/>
          <p:nvPr/>
        </p:nvSpPr>
        <p:spPr>
          <a:xfrm>
            <a:off x="3793090" y="5134816"/>
            <a:ext cx="1275281" cy="276999"/>
          </a:xfrm>
          <a:prstGeom prst="rect">
            <a:avLst/>
          </a:prstGeom>
        </p:spPr>
        <p:txBody>
          <a:bodyPr wrap="square">
            <a:spAutoFit/>
          </a:bodyPr>
          <a:lstStyle/>
          <a:p>
            <a:r>
              <a:rPr lang="es-ES_tradnl" sz="1200" b="1" dirty="0">
                <a:latin typeface="Work Sans" pitchFamily="2" charset="0"/>
                <a:ea typeface="Open Sans ExtraBold" pitchFamily="2" charset="0"/>
                <a:cs typeface="Open Sans ExtraBold" pitchFamily="2" charset="0"/>
              </a:rPr>
              <a:t>Social Media</a:t>
            </a:r>
          </a:p>
        </p:txBody>
      </p:sp>
    </p:spTree>
    <p:extLst>
      <p:ext uri="{BB962C8B-B14F-4D97-AF65-F5344CB8AC3E}">
        <p14:creationId xmlns:p14="http://schemas.microsoft.com/office/powerpoint/2010/main" val="305901916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1D2BCAE1-C529-A33B-ABDD-D6CFBD24EDB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133" b="12133"/>
          <a:stretch/>
        </p:blipFill>
        <p:spPr>
          <a:xfrm>
            <a:off x="0" y="0"/>
            <a:ext cx="12192000" cy="6159500"/>
          </a:xfrm>
        </p:spPr>
      </p:pic>
      <p:sp>
        <p:nvSpPr>
          <p:cNvPr id="11" name="Rectangle 10">
            <a:extLst>
              <a:ext uri="{FF2B5EF4-FFF2-40B4-BE49-F238E27FC236}">
                <a16:creationId xmlns:a16="http://schemas.microsoft.com/office/drawing/2014/main" id="{70175FC8-85E8-784D-1F32-FCF73E1244B8}"/>
              </a:ext>
            </a:extLst>
          </p:cNvPr>
          <p:cNvSpPr/>
          <p:nvPr/>
        </p:nvSpPr>
        <p:spPr>
          <a:xfrm flipH="1">
            <a:off x="-5" y="6159500"/>
            <a:ext cx="12192001" cy="715125"/>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31FD9776-B89B-3438-E6D2-A0A1FEF7737E}"/>
              </a:ext>
            </a:extLst>
          </p:cNvPr>
          <p:cNvSpPr txBox="1"/>
          <p:nvPr/>
        </p:nvSpPr>
        <p:spPr>
          <a:xfrm>
            <a:off x="2002521" y="6255933"/>
            <a:ext cx="7617757" cy="523220"/>
          </a:xfrm>
          <a:prstGeom prst="rect">
            <a:avLst/>
          </a:prstGeom>
          <a:noFill/>
        </p:spPr>
        <p:txBody>
          <a:bodyPr wrap="square">
            <a:spAutoFit/>
          </a:bodyPr>
          <a:lstStyle/>
          <a:p>
            <a:pPr algn="ctr"/>
            <a:r>
              <a:rPr lang="es-ES_tradnl" sz="2800" b="1" dirty="0">
                <a:latin typeface="Helvetica Neue" panose="02000503000000020004" pitchFamily="2" charset="0"/>
                <a:ea typeface="Helvetica Neue" panose="02000503000000020004" pitchFamily="2" charset="0"/>
                <a:cs typeface="Helvetica Neue" panose="02000503000000020004" pitchFamily="2" charset="0"/>
              </a:rPr>
              <a:t>La aventura africana continúa…</a:t>
            </a:r>
          </a:p>
        </p:txBody>
      </p:sp>
    </p:spTree>
    <p:extLst>
      <p:ext uri="{BB962C8B-B14F-4D97-AF65-F5344CB8AC3E}">
        <p14:creationId xmlns:p14="http://schemas.microsoft.com/office/powerpoint/2010/main" val="296904812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169088A-1DB7-0914-7CC5-CF243D1D2FAE}"/>
              </a:ext>
            </a:extLst>
          </p:cNvPr>
          <p:cNvSpPr/>
          <p:nvPr/>
        </p:nvSpPr>
        <p:spPr>
          <a:xfrm flipH="1">
            <a:off x="0" y="0"/>
            <a:ext cx="5386192"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CC8C64C7-15CD-5D76-AA36-EDA5EBBE2D66}"/>
              </a:ext>
            </a:extLst>
          </p:cNvPr>
          <p:cNvSpPr txBox="1"/>
          <p:nvPr/>
        </p:nvSpPr>
        <p:spPr>
          <a:xfrm>
            <a:off x="325197" y="543663"/>
            <a:ext cx="4735798" cy="1077218"/>
          </a:xfrm>
          <a:prstGeom prst="rect">
            <a:avLst/>
          </a:prstGeom>
          <a:noFill/>
        </p:spPr>
        <p:txBody>
          <a:bodyPr wrap="square">
            <a:spAutoFit/>
          </a:bodyPr>
          <a:lstStyle/>
          <a:p>
            <a:r>
              <a:rPr lang="es-ES_tradnl" sz="3200" b="1" dirty="0">
                <a:effectLst/>
                <a:latin typeface="Helvetica Neue" panose="02000503000000020004" pitchFamily="2" charset="0"/>
              </a:rPr>
              <a:t>Nuestro </a:t>
            </a:r>
          </a:p>
          <a:p>
            <a:r>
              <a:rPr lang="es-ES_tradnl" sz="3200" b="1" dirty="0">
                <a:effectLst/>
                <a:latin typeface="Helvetica Neue" panose="02000503000000020004" pitchFamily="2" charset="0"/>
              </a:rPr>
              <a:t>Ojo Competitivo.</a:t>
            </a:r>
            <a:endParaRPr lang="es-ES_tradnl" sz="3200" dirty="0">
              <a:effectLst/>
              <a:latin typeface="Helvetica Neue" panose="02000503000000020004" pitchFamily="2" charset="0"/>
            </a:endParaRPr>
          </a:p>
        </p:txBody>
      </p:sp>
      <p:sp>
        <p:nvSpPr>
          <p:cNvPr id="13" name="TextBox 12">
            <a:extLst>
              <a:ext uri="{FF2B5EF4-FFF2-40B4-BE49-F238E27FC236}">
                <a16:creationId xmlns:a16="http://schemas.microsoft.com/office/drawing/2014/main" id="{FC001FFD-F030-B9D4-2302-A47967CD19AB}"/>
              </a:ext>
            </a:extLst>
          </p:cNvPr>
          <p:cNvSpPr txBox="1"/>
          <p:nvPr/>
        </p:nvSpPr>
        <p:spPr>
          <a:xfrm>
            <a:off x="5778290" y="751038"/>
            <a:ext cx="6109182" cy="1384995"/>
          </a:xfrm>
          <a:prstGeom prst="rect">
            <a:avLst/>
          </a:prstGeom>
          <a:noFill/>
        </p:spPr>
        <p:txBody>
          <a:bodyPr wrap="square" rtlCol="0">
            <a:spAutoFit/>
          </a:bodyPr>
          <a:lstStyle/>
          <a:p>
            <a:r>
              <a:rPr lang="es-ES_tradnl" sz="1400" dirty="0">
                <a:effectLst/>
                <a:latin typeface="Helvetica Neue" panose="02000503000000020004" pitchFamily="2" charset="0"/>
              </a:rPr>
              <a:t>Con una amplia experiencia sobre el terreno, nuestro equipo garantiza una logística impecable, desde servicios de recepción en aeropuertos hasta traslados entre destinos sin contratiempos y atención al cliente 24/7. Nuestra amplia presencia en África Oriental garantiza una sólida experiencia local, control operativo en tiempo real y acceso a destinos remotos y exclusivos.</a:t>
            </a:r>
          </a:p>
        </p:txBody>
      </p:sp>
      <p:sp>
        <p:nvSpPr>
          <p:cNvPr id="14" name="TextBox 13">
            <a:extLst>
              <a:ext uri="{FF2B5EF4-FFF2-40B4-BE49-F238E27FC236}">
                <a16:creationId xmlns:a16="http://schemas.microsoft.com/office/drawing/2014/main" id="{E2ABAE66-B21A-9F78-9C85-611C0F33BC89}"/>
              </a:ext>
            </a:extLst>
          </p:cNvPr>
          <p:cNvSpPr txBox="1"/>
          <p:nvPr/>
        </p:nvSpPr>
        <p:spPr>
          <a:xfrm>
            <a:off x="5757622" y="381139"/>
            <a:ext cx="6109181" cy="353943"/>
          </a:xfrm>
          <a:prstGeom prst="rect">
            <a:avLst/>
          </a:prstGeom>
          <a:noFill/>
        </p:spPr>
        <p:txBody>
          <a:bodyPr wrap="square">
            <a:spAutoFit/>
          </a:bodyPr>
          <a:lstStyle/>
          <a:p>
            <a:pPr marL="285750" indent="-285750">
              <a:buFont typeface="Wingdings" pitchFamily="2" charset="2"/>
              <a:buChar char="v"/>
            </a:pPr>
            <a:r>
              <a:rPr lang="es-ES_tradnl" sz="1700" b="1" dirty="0">
                <a:effectLst/>
                <a:latin typeface="Helvetica Neue" panose="02000503000000020004" pitchFamily="2" charset="0"/>
              </a:rPr>
              <a:t>Manejo en tierra y excelencia operativa inigualables.</a:t>
            </a:r>
            <a:endParaRPr lang="es-ES_tradnl" sz="1700" dirty="0">
              <a:effectLst/>
              <a:latin typeface="Helvetica Neue" panose="02000503000000020004" pitchFamily="2" charset="0"/>
            </a:endParaRPr>
          </a:p>
        </p:txBody>
      </p:sp>
      <p:sp>
        <p:nvSpPr>
          <p:cNvPr id="10" name="TextBox 9">
            <a:extLst>
              <a:ext uri="{FF2B5EF4-FFF2-40B4-BE49-F238E27FC236}">
                <a16:creationId xmlns:a16="http://schemas.microsoft.com/office/drawing/2014/main" id="{9A79BDB5-B6B9-7765-2D13-F09271C75FBD}"/>
              </a:ext>
            </a:extLst>
          </p:cNvPr>
          <p:cNvSpPr txBox="1"/>
          <p:nvPr/>
        </p:nvSpPr>
        <p:spPr>
          <a:xfrm>
            <a:off x="325197" y="1957176"/>
            <a:ext cx="4440532" cy="954107"/>
          </a:xfrm>
          <a:prstGeom prst="rect">
            <a:avLst/>
          </a:prstGeom>
          <a:noFill/>
        </p:spPr>
        <p:txBody>
          <a:bodyPr wrap="square" rtlCol="0">
            <a:spAutoFit/>
          </a:bodyPr>
          <a:lstStyle/>
          <a:p>
            <a:r>
              <a:rPr lang="es-ES_tradnl" sz="1400" dirty="0">
                <a:effectLst/>
                <a:latin typeface="Helvetica Neue" panose="02000503000000020004" pitchFamily="2" charset="0"/>
              </a:rPr>
              <a:t>Nos distinguimos por nuestra excepcional experiencia en el destino, garantizando que cada safari sea una aventura extraordinaria e impecablemente ejecutada.</a:t>
            </a:r>
          </a:p>
        </p:txBody>
      </p:sp>
      <p:sp>
        <p:nvSpPr>
          <p:cNvPr id="25" name="TextBox 24">
            <a:extLst>
              <a:ext uri="{FF2B5EF4-FFF2-40B4-BE49-F238E27FC236}">
                <a16:creationId xmlns:a16="http://schemas.microsoft.com/office/drawing/2014/main" id="{25B79DD7-483D-F10B-76F8-CF8F3D57068B}"/>
              </a:ext>
            </a:extLst>
          </p:cNvPr>
          <p:cNvSpPr txBox="1"/>
          <p:nvPr/>
        </p:nvSpPr>
        <p:spPr>
          <a:xfrm>
            <a:off x="5757622" y="2805881"/>
            <a:ext cx="6111212" cy="1600438"/>
          </a:xfrm>
          <a:prstGeom prst="rect">
            <a:avLst/>
          </a:prstGeom>
          <a:noFill/>
        </p:spPr>
        <p:txBody>
          <a:bodyPr wrap="square" rtlCol="0">
            <a:spAutoFit/>
          </a:bodyPr>
          <a:lstStyle/>
          <a:p>
            <a:r>
              <a:rPr lang="es-ES_tradnl" sz="1400" dirty="0">
                <a:effectLst/>
                <a:latin typeface="Helvetica Neue" panose="02000503000000020004" pitchFamily="2" charset="0"/>
              </a:rPr>
              <a:t>Hemos cultivado sólidas relaciones con los alojamientos más codiciados de África, asegurando tarifas competitivas y acceso exclusivo a alojamientos de safari boutique, campamentos de lujo y hoteles de primera categoría. Esto nos permite crear experiencias de safari auténticas y altamente personalizadas, adaptadas a las preferencias de cada cliente, ya sea una escapada privada de lujo, una aventura de gama media o una exploración con un presupuesto ajustado.</a:t>
            </a:r>
          </a:p>
        </p:txBody>
      </p:sp>
      <p:sp>
        <p:nvSpPr>
          <p:cNvPr id="26" name="TextBox 25">
            <a:extLst>
              <a:ext uri="{FF2B5EF4-FFF2-40B4-BE49-F238E27FC236}">
                <a16:creationId xmlns:a16="http://schemas.microsoft.com/office/drawing/2014/main" id="{A4A88B8E-FBCF-A254-5755-1A78D2ADFA73}"/>
              </a:ext>
            </a:extLst>
          </p:cNvPr>
          <p:cNvSpPr txBox="1"/>
          <p:nvPr/>
        </p:nvSpPr>
        <p:spPr>
          <a:xfrm>
            <a:off x="5711389" y="2225853"/>
            <a:ext cx="6109181" cy="615553"/>
          </a:xfrm>
          <a:prstGeom prst="rect">
            <a:avLst/>
          </a:prstGeom>
          <a:noFill/>
        </p:spPr>
        <p:txBody>
          <a:bodyPr wrap="square">
            <a:spAutoFit/>
          </a:bodyPr>
          <a:lstStyle/>
          <a:p>
            <a:pPr marL="285750" indent="-285750">
              <a:buFont typeface="Wingdings" pitchFamily="2" charset="2"/>
              <a:buChar char="v"/>
            </a:pPr>
            <a:r>
              <a:rPr lang="es-ES_tradnl" sz="1700" b="1" dirty="0">
                <a:effectLst/>
                <a:latin typeface="Helvetica Neue" panose="02000503000000020004" pitchFamily="2" charset="0"/>
              </a:rPr>
              <a:t>Asociaciones exclusivas con alojamientos, campamentos y hoteles de safari de alta gama</a:t>
            </a:r>
            <a:endParaRPr lang="es-ES_tradnl" sz="1700" dirty="0">
              <a:effectLst/>
              <a:latin typeface="Helvetica Neue" panose="02000503000000020004" pitchFamily="2" charset="0"/>
            </a:endParaRPr>
          </a:p>
        </p:txBody>
      </p:sp>
      <p:sp>
        <p:nvSpPr>
          <p:cNvPr id="27" name="TextBox 26">
            <a:extLst>
              <a:ext uri="{FF2B5EF4-FFF2-40B4-BE49-F238E27FC236}">
                <a16:creationId xmlns:a16="http://schemas.microsoft.com/office/drawing/2014/main" id="{40065ACC-17C7-ACAE-6ED4-17B64DAA0109}"/>
              </a:ext>
            </a:extLst>
          </p:cNvPr>
          <p:cNvSpPr txBox="1"/>
          <p:nvPr/>
        </p:nvSpPr>
        <p:spPr>
          <a:xfrm>
            <a:off x="5778289" y="4892161"/>
            <a:ext cx="6109182" cy="1384995"/>
          </a:xfrm>
          <a:prstGeom prst="rect">
            <a:avLst/>
          </a:prstGeom>
          <a:noFill/>
        </p:spPr>
        <p:txBody>
          <a:bodyPr wrap="square" rtlCol="0">
            <a:spAutoFit/>
          </a:bodyPr>
          <a:lstStyle/>
          <a:p>
            <a:r>
              <a:rPr lang="es-ES_tradnl" sz="1400" dirty="0">
                <a:effectLst/>
                <a:latin typeface="Helvetica Neue" panose="02000503000000020004" pitchFamily="2" charset="0"/>
              </a:rPr>
              <a:t>Comprendiendo las necesidades del mercado latinoamericano, ofrecemos guías y especialistas en viajes hispanohablantes, lo que garantiza una comunicación fluida y una experiencia de safari enriquecedora y culturalmente inmersiva. Nuestros guías no son solo traductores; son apasionados narradores, expertos en vida silvestre y embajadores culturales que dan vida a cada viaje.</a:t>
            </a:r>
          </a:p>
        </p:txBody>
      </p:sp>
      <p:sp>
        <p:nvSpPr>
          <p:cNvPr id="28" name="TextBox 27">
            <a:extLst>
              <a:ext uri="{FF2B5EF4-FFF2-40B4-BE49-F238E27FC236}">
                <a16:creationId xmlns:a16="http://schemas.microsoft.com/office/drawing/2014/main" id="{75682543-70EF-9820-C02F-B28587E8D4E6}"/>
              </a:ext>
            </a:extLst>
          </p:cNvPr>
          <p:cNvSpPr txBox="1"/>
          <p:nvPr/>
        </p:nvSpPr>
        <p:spPr>
          <a:xfrm>
            <a:off x="5721466" y="4510472"/>
            <a:ext cx="5830181" cy="353943"/>
          </a:xfrm>
          <a:prstGeom prst="rect">
            <a:avLst/>
          </a:prstGeom>
          <a:noFill/>
        </p:spPr>
        <p:txBody>
          <a:bodyPr wrap="square">
            <a:spAutoFit/>
          </a:bodyPr>
          <a:lstStyle/>
          <a:p>
            <a:pPr marL="285750" indent="-285750">
              <a:buFont typeface="Wingdings" pitchFamily="2" charset="2"/>
              <a:buChar char="v"/>
            </a:pPr>
            <a:r>
              <a:rPr lang="es-ES_tradnl" sz="1700" b="1" dirty="0">
                <a:effectLst/>
                <a:latin typeface="Helvetica Neue" panose="02000503000000020004" pitchFamily="2" charset="0"/>
              </a:rPr>
              <a:t>Expertos en safaris multilingües y hispanohablantes</a:t>
            </a:r>
            <a:endParaRPr lang="es-ES_tradnl" sz="1700" dirty="0">
              <a:effectLst/>
              <a:latin typeface="Helvetica Neue" panose="02000503000000020004" pitchFamily="2" charset="0"/>
            </a:endParaRPr>
          </a:p>
        </p:txBody>
      </p:sp>
      <p:pic>
        <p:nvPicPr>
          <p:cNvPr id="38" name="Picture Placeholder 37" descr="A group of people standing in front of a vehicle&#10;&#10;AI-generated content may be incorrect.">
            <a:extLst>
              <a:ext uri="{FF2B5EF4-FFF2-40B4-BE49-F238E27FC236}">
                <a16:creationId xmlns:a16="http://schemas.microsoft.com/office/drawing/2014/main" id="{EB8437B7-BE76-2295-6B84-FBEB430C249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170" b="18170"/>
          <a:stretch>
            <a:fillRect/>
          </a:stretch>
        </p:blipFill>
        <p:spPr/>
      </p:pic>
    </p:spTree>
    <p:extLst>
      <p:ext uri="{BB962C8B-B14F-4D97-AF65-F5344CB8AC3E}">
        <p14:creationId xmlns:p14="http://schemas.microsoft.com/office/powerpoint/2010/main" val="3606312536"/>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BF20A8-102D-54DF-303B-22F610CC4B61}"/>
              </a:ext>
            </a:extLst>
          </p:cNvPr>
          <p:cNvSpPr/>
          <p:nvPr/>
        </p:nvSpPr>
        <p:spPr>
          <a:xfrm flipH="1">
            <a:off x="-15501" y="5899470"/>
            <a:ext cx="6815312" cy="98508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3EE50F49-C1D0-F8D6-7436-6597B4256544}"/>
              </a:ext>
            </a:extLst>
          </p:cNvPr>
          <p:cNvSpPr txBox="1"/>
          <p:nvPr/>
        </p:nvSpPr>
        <p:spPr>
          <a:xfrm>
            <a:off x="454945" y="6059904"/>
            <a:ext cx="5278590" cy="584775"/>
          </a:xfrm>
          <a:prstGeom prst="rect">
            <a:avLst/>
          </a:prstGeom>
          <a:noFill/>
        </p:spPr>
        <p:txBody>
          <a:bodyPr wrap="square">
            <a:spAutoFit/>
          </a:bodyPr>
          <a:lstStyle/>
          <a:p>
            <a:r>
              <a:rPr lang="es-ES_tradnl" sz="3200" b="1" dirty="0">
                <a:effectLst/>
                <a:latin typeface="Helvetica Neue" panose="02000503000000020004" pitchFamily="2" charset="0"/>
              </a:rPr>
              <a:t>Nuestro Ojo </a:t>
            </a:r>
            <a:r>
              <a:rPr lang="es-ES_tradnl" sz="3200" b="1" dirty="0">
                <a:latin typeface="Helvetica Neue" panose="02000503000000020004" pitchFamily="2" charset="0"/>
              </a:rPr>
              <a:t>C</a:t>
            </a:r>
            <a:r>
              <a:rPr lang="es-ES_tradnl" sz="3200" b="1" dirty="0">
                <a:effectLst/>
                <a:latin typeface="Helvetica Neue" panose="02000503000000020004" pitchFamily="2" charset="0"/>
              </a:rPr>
              <a:t>ompetitivo.</a:t>
            </a:r>
            <a:endParaRPr lang="es-ES_tradnl" sz="3200" dirty="0">
              <a:effectLst/>
              <a:latin typeface="Helvetica Neue" panose="02000503000000020004" pitchFamily="2" charset="0"/>
            </a:endParaRPr>
          </a:p>
        </p:txBody>
      </p:sp>
      <p:sp>
        <p:nvSpPr>
          <p:cNvPr id="14" name="TextBox 13">
            <a:extLst>
              <a:ext uri="{FF2B5EF4-FFF2-40B4-BE49-F238E27FC236}">
                <a16:creationId xmlns:a16="http://schemas.microsoft.com/office/drawing/2014/main" id="{2CDFC13D-BF73-A4BA-46B9-69DBA1E0E9C4}"/>
              </a:ext>
            </a:extLst>
          </p:cNvPr>
          <p:cNvSpPr txBox="1"/>
          <p:nvPr/>
        </p:nvSpPr>
        <p:spPr>
          <a:xfrm>
            <a:off x="184222" y="303295"/>
            <a:ext cx="6550354" cy="323165"/>
          </a:xfrm>
          <a:prstGeom prst="rect">
            <a:avLst/>
          </a:prstGeom>
          <a:noFill/>
        </p:spPr>
        <p:txBody>
          <a:bodyPr wrap="square">
            <a:spAutoFit/>
          </a:bodyPr>
          <a:lstStyle/>
          <a:p>
            <a:pPr marL="285750" indent="-285750">
              <a:buFont typeface="Wingdings" pitchFamily="2" charset="2"/>
              <a:buChar char="v"/>
            </a:pPr>
            <a:r>
              <a:rPr lang="es-ES_tradnl" sz="1500" b="1" dirty="0">
                <a:effectLst/>
                <a:latin typeface="Helvetica Neue" panose="02000503000000020004" pitchFamily="2" charset="0"/>
              </a:rPr>
              <a:t>Itinerarios a medida para viajeros individuales (</a:t>
            </a:r>
            <a:r>
              <a:rPr lang="es-ES_tradnl" sz="1500" b="1" dirty="0" err="1">
                <a:effectLst/>
                <a:latin typeface="Helvetica Neue" panose="02000503000000020004" pitchFamily="2" charset="0"/>
              </a:rPr>
              <a:t>FITs</a:t>
            </a:r>
            <a:r>
              <a:rPr lang="es-ES_tradnl" sz="1500" b="1" dirty="0">
                <a:effectLst/>
                <a:latin typeface="Helvetica Neue" panose="02000503000000020004" pitchFamily="2" charset="0"/>
              </a:rPr>
              <a:t>) y grupos.</a:t>
            </a:r>
            <a:endParaRPr lang="es-ES_tradnl" sz="1500" dirty="0">
              <a:effectLst/>
              <a:latin typeface="Helvetica Neue" panose="02000503000000020004" pitchFamily="2" charset="0"/>
            </a:endParaRPr>
          </a:p>
        </p:txBody>
      </p:sp>
      <p:sp>
        <p:nvSpPr>
          <p:cNvPr id="17" name="TextBox 16">
            <a:extLst>
              <a:ext uri="{FF2B5EF4-FFF2-40B4-BE49-F238E27FC236}">
                <a16:creationId xmlns:a16="http://schemas.microsoft.com/office/drawing/2014/main" id="{8408A5B6-3DE0-BBAE-6F16-23D2B181E48A}"/>
              </a:ext>
            </a:extLst>
          </p:cNvPr>
          <p:cNvSpPr txBox="1"/>
          <p:nvPr/>
        </p:nvSpPr>
        <p:spPr>
          <a:xfrm>
            <a:off x="184223" y="615342"/>
            <a:ext cx="6550354" cy="2462213"/>
          </a:xfrm>
          <a:prstGeom prst="rect">
            <a:avLst/>
          </a:prstGeom>
          <a:noFill/>
        </p:spPr>
        <p:txBody>
          <a:bodyPr wrap="square" rtlCol="0">
            <a:spAutoFit/>
          </a:bodyPr>
          <a:lstStyle/>
          <a:p>
            <a:pPr>
              <a:buNone/>
            </a:pPr>
            <a:r>
              <a:rPr lang="es-ES_tradnl" sz="1400" dirty="0">
                <a:effectLst/>
                <a:latin typeface="Helvetica Neue" panose="02000503000000020004" pitchFamily="2" charset="0"/>
              </a:rPr>
              <a:t>Nuestros itinerarios están meticulosamente diseñados para satisfacer las necesidades de viajeros individuales (</a:t>
            </a:r>
            <a:r>
              <a:rPr lang="es-ES_tradnl" sz="1400" dirty="0" err="1">
                <a:effectLst/>
                <a:latin typeface="Helvetica Neue" panose="02000503000000020004" pitchFamily="2" charset="0"/>
              </a:rPr>
              <a:t>FITs</a:t>
            </a:r>
            <a:r>
              <a:rPr lang="es-ES_tradnl" sz="1400" dirty="0">
                <a:effectLst/>
                <a:latin typeface="Helvetica Neue" panose="02000503000000020004" pitchFamily="2" charset="0"/>
              </a:rPr>
              <a:t>), grupos pequeños e intereses específicos, incluyendo:</a:t>
            </a:r>
          </a:p>
          <a:p>
            <a:pPr marL="285750" indent="-285750">
              <a:buFont typeface="Wingdings" pitchFamily="2" charset="2"/>
              <a:buChar char="§"/>
            </a:pPr>
            <a:r>
              <a:rPr lang="es-ES_tradnl" sz="1400" dirty="0">
                <a:effectLst/>
                <a:latin typeface="Helvetica Neue" panose="02000503000000020004" pitchFamily="2" charset="0"/>
              </a:rPr>
              <a:t>Safaris de lujo con guías privados y alojamiento exclusive</a:t>
            </a:r>
            <a:r>
              <a:rPr lang="es-ES_tradnl" sz="1400" dirty="0">
                <a:latin typeface="Helvetica Neue" panose="02000503000000020004" pitchFamily="2" charset="0"/>
              </a:rPr>
              <a:t>.</a:t>
            </a:r>
          </a:p>
          <a:p>
            <a:pPr marL="285750" indent="-285750">
              <a:buFont typeface="Wingdings" pitchFamily="2" charset="2"/>
              <a:buChar char="§"/>
            </a:pPr>
            <a:r>
              <a:rPr lang="es-ES_tradnl" sz="1400" dirty="0">
                <a:effectLst/>
                <a:latin typeface="Helvetica Neue" panose="02000503000000020004" pitchFamily="2" charset="0"/>
              </a:rPr>
              <a:t>Safaris clásicos de vida silvestre que recorren parques nacionales y reservas de caza emblemáticos</a:t>
            </a:r>
            <a:r>
              <a:rPr lang="es-ES_tradnl" sz="1400" dirty="0">
                <a:latin typeface="Helvetica Neue" panose="02000503000000020004" pitchFamily="2" charset="0"/>
              </a:rPr>
              <a:t>.</a:t>
            </a:r>
          </a:p>
          <a:p>
            <a:pPr marL="285750" indent="-285750">
              <a:buFont typeface="Wingdings" pitchFamily="2" charset="2"/>
              <a:buChar char="§"/>
            </a:pPr>
            <a:r>
              <a:rPr lang="es-ES_tradnl" sz="1400" dirty="0">
                <a:effectLst/>
                <a:latin typeface="Helvetica Neue" panose="02000503000000020004" pitchFamily="2" charset="0"/>
              </a:rPr>
              <a:t>Expediciones de avistamiento de gorilas en Uganda y Ruanda.</a:t>
            </a:r>
          </a:p>
          <a:p>
            <a:pPr marL="285750" indent="-285750">
              <a:buFont typeface="Wingdings" pitchFamily="2" charset="2"/>
              <a:buChar char="§"/>
            </a:pPr>
            <a:r>
              <a:rPr lang="es-ES_tradnl" sz="1400" dirty="0">
                <a:effectLst/>
                <a:latin typeface="Helvetica Neue" panose="02000503000000020004" pitchFamily="2" charset="0"/>
              </a:rPr>
              <a:t>Inmersiones culturales que muestran las comunidades y tradiciones indígenas</a:t>
            </a:r>
            <a:r>
              <a:rPr lang="es-ES_tradnl" sz="1400" dirty="0">
                <a:latin typeface="Helvetica Neue" panose="02000503000000020004" pitchFamily="2" charset="0"/>
              </a:rPr>
              <a:t>.</a:t>
            </a:r>
          </a:p>
          <a:p>
            <a:pPr marL="285750" indent="-285750">
              <a:buFont typeface="Wingdings" pitchFamily="2" charset="2"/>
              <a:buChar char="§"/>
            </a:pPr>
            <a:r>
              <a:rPr lang="es-ES_tradnl" sz="1400" dirty="0">
                <a:effectLst/>
                <a:latin typeface="Helvetica Neue" panose="02000503000000020004" pitchFamily="2" charset="0"/>
              </a:rPr>
              <a:t>Viajes de aventura como safaris en globo, senderismo y excursiones acuáticas</a:t>
            </a:r>
            <a:r>
              <a:rPr lang="es-ES_tradnl" sz="1400" dirty="0">
                <a:latin typeface="Helvetica Neue" panose="02000503000000020004" pitchFamily="2" charset="0"/>
              </a:rPr>
              <a:t>.</a:t>
            </a:r>
            <a:endParaRPr lang="es-ES_tradnl" sz="1400" dirty="0">
              <a:effectLst/>
              <a:latin typeface="Helvetica Neue" panose="02000503000000020004" pitchFamily="2" charset="0"/>
            </a:endParaRPr>
          </a:p>
        </p:txBody>
      </p:sp>
      <p:sp>
        <p:nvSpPr>
          <p:cNvPr id="18" name="TextBox 17">
            <a:extLst>
              <a:ext uri="{FF2B5EF4-FFF2-40B4-BE49-F238E27FC236}">
                <a16:creationId xmlns:a16="http://schemas.microsoft.com/office/drawing/2014/main" id="{B48AAF54-C3BB-E7E1-8CE6-7FEA7E7054CC}"/>
              </a:ext>
            </a:extLst>
          </p:cNvPr>
          <p:cNvSpPr txBox="1"/>
          <p:nvPr/>
        </p:nvSpPr>
        <p:spPr>
          <a:xfrm>
            <a:off x="159509" y="3134250"/>
            <a:ext cx="6546466" cy="553998"/>
          </a:xfrm>
          <a:prstGeom prst="rect">
            <a:avLst/>
          </a:prstGeom>
          <a:noFill/>
        </p:spPr>
        <p:txBody>
          <a:bodyPr wrap="square">
            <a:spAutoFit/>
          </a:bodyPr>
          <a:lstStyle/>
          <a:p>
            <a:pPr marL="285750" indent="-285750">
              <a:buFont typeface="Wingdings" pitchFamily="2" charset="2"/>
              <a:buChar char="v"/>
            </a:pPr>
            <a:r>
              <a:rPr lang="es-ES_tradnl" sz="1500" b="1" dirty="0">
                <a:effectLst/>
                <a:latin typeface="Helvetica Neue" panose="02000503000000020004" pitchFamily="2" charset="0"/>
              </a:rPr>
              <a:t>Conocimiento experto de parques nacionales, comportamiento de la fauna silvestre y esfuerzos de conservación.</a:t>
            </a:r>
            <a:endParaRPr lang="es-ES_tradnl" sz="1500" dirty="0">
              <a:effectLst/>
              <a:latin typeface="Helvetica Neue" panose="02000503000000020004" pitchFamily="2" charset="0"/>
            </a:endParaRPr>
          </a:p>
        </p:txBody>
      </p:sp>
      <p:sp>
        <p:nvSpPr>
          <p:cNvPr id="15" name="TextBox 14">
            <a:extLst>
              <a:ext uri="{FF2B5EF4-FFF2-40B4-BE49-F238E27FC236}">
                <a16:creationId xmlns:a16="http://schemas.microsoft.com/office/drawing/2014/main" id="{100911E7-E09F-FD59-9F8E-972AF7E66354}"/>
              </a:ext>
            </a:extLst>
          </p:cNvPr>
          <p:cNvSpPr txBox="1"/>
          <p:nvPr/>
        </p:nvSpPr>
        <p:spPr>
          <a:xfrm>
            <a:off x="155622" y="3610783"/>
            <a:ext cx="6550354" cy="2246769"/>
          </a:xfrm>
          <a:prstGeom prst="rect">
            <a:avLst/>
          </a:prstGeom>
          <a:noFill/>
        </p:spPr>
        <p:txBody>
          <a:bodyPr wrap="square" rtlCol="0">
            <a:spAutoFit/>
          </a:bodyPr>
          <a:lstStyle/>
          <a:p>
            <a:pPr>
              <a:buNone/>
            </a:pPr>
            <a:r>
              <a:rPr lang="es-ES_tradnl" sz="1400" dirty="0">
                <a:effectLst/>
                <a:latin typeface="Helvetica Neue" panose="02000503000000020004" pitchFamily="2" charset="0"/>
              </a:rPr>
              <a:t>Nuestro equipo está formado por expertos en safaris, guías profesionales y defensores de la conservación con un profundo conocimiento de los diversos ecosistemas de África, el comportamiento de la fauna silvestre y las prácticas de turismo sostenible. Ofrecemos:</a:t>
            </a:r>
          </a:p>
          <a:p>
            <a:pPr marL="285750" indent="-285750">
              <a:buFont typeface="Wingdings" pitchFamily="2" charset="2"/>
              <a:buChar char="§"/>
            </a:pPr>
            <a:r>
              <a:rPr lang="es-ES_tradnl" sz="1400" dirty="0">
                <a:effectLst/>
                <a:latin typeface="Helvetica Neue" panose="02000503000000020004" pitchFamily="2" charset="0"/>
              </a:rPr>
              <a:t>Información exclusiva sobre la fauna silvestre en la Gran Migración, safaris de los Cinco Grandes y puntos clave para la observación de aves.</a:t>
            </a:r>
          </a:p>
          <a:p>
            <a:pPr marL="285750" indent="-285750">
              <a:buFont typeface="Wingdings" pitchFamily="2" charset="2"/>
              <a:buChar char="§"/>
            </a:pPr>
            <a:r>
              <a:rPr lang="es-ES_tradnl" sz="1400" dirty="0">
                <a:effectLst/>
                <a:latin typeface="Helvetica Neue" panose="02000503000000020004" pitchFamily="2" charset="0"/>
              </a:rPr>
              <a:t>Experiencias de conservación a fondo con visitas a programas de protección de la fauna dirigidos por la comunidad y sin fines de lucro.</a:t>
            </a:r>
          </a:p>
          <a:p>
            <a:pPr marL="285750" indent="-285750">
              <a:buFont typeface="Wingdings" pitchFamily="2" charset="2"/>
              <a:buChar char="§"/>
            </a:pPr>
            <a:r>
              <a:rPr lang="es-ES_tradnl" sz="1400" dirty="0">
                <a:effectLst/>
                <a:latin typeface="Helvetica Neue" panose="02000503000000020004" pitchFamily="2" charset="0"/>
              </a:rPr>
              <a:t>Acceso directo a áreas de conservación, unidades contra la caza furtiva e iniciativas de investigación.</a:t>
            </a:r>
          </a:p>
        </p:txBody>
      </p:sp>
      <p:pic>
        <p:nvPicPr>
          <p:cNvPr id="35" name="Picture 34" descr="Africana Adventure Specialists team with a group of guests on a trekking expedition.">
            <a:extLst>
              <a:ext uri="{FF2B5EF4-FFF2-40B4-BE49-F238E27FC236}">
                <a16:creationId xmlns:a16="http://schemas.microsoft.com/office/drawing/2014/main" id="{60F19ADA-7DF5-1291-4AEE-1F14E6217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896958" y="654398"/>
            <a:ext cx="7222836" cy="5417127"/>
          </a:xfrm>
          <a:prstGeom prst="rect">
            <a:avLst/>
          </a:prstGeom>
        </p:spPr>
      </p:pic>
      <p:pic>
        <p:nvPicPr>
          <p:cNvPr id="36" name="Picture 35">
            <a:extLst>
              <a:ext uri="{FF2B5EF4-FFF2-40B4-BE49-F238E27FC236}">
                <a16:creationId xmlns:a16="http://schemas.microsoft.com/office/drawing/2014/main" id="{88A9B3EA-4086-B09B-AC98-8081F02C3A4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209131" y="108069"/>
            <a:ext cx="1820137" cy="914167"/>
          </a:xfrm>
          <a:prstGeom prst="rect">
            <a:avLst/>
          </a:prstGeom>
        </p:spPr>
      </p:pic>
    </p:spTree>
    <p:extLst>
      <p:ext uri="{BB962C8B-B14F-4D97-AF65-F5344CB8AC3E}">
        <p14:creationId xmlns:p14="http://schemas.microsoft.com/office/powerpoint/2010/main" val="1289484534"/>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group of giraffes in a grassy field&#10;&#10;AI-generated content may be incorrect.">
            <a:extLst>
              <a:ext uri="{FF2B5EF4-FFF2-40B4-BE49-F238E27FC236}">
                <a16:creationId xmlns:a16="http://schemas.microsoft.com/office/drawing/2014/main" id="{BBB07568-A0CD-0FC1-25CB-956A55F6B9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14672"/>
            <a:ext cx="12192001" cy="8138186"/>
          </a:xfrm>
          <a:prstGeom prst="rect">
            <a:avLst/>
          </a:prstGeom>
        </p:spPr>
      </p:pic>
      <p:sp>
        <p:nvSpPr>
          <p:cNvPr id="10" name="Rectangle 9">
            <a:extLst>
              <a:ext uri="{FF2B5EF4-FFF2-40B4-BE49-F238E27FC236}">
                <a16:creationId xmlns:a16="http://schemas.microsoft.com/office/drawing/2014/main" id="{AA579E80-6EE8-9AEF-9FE7-E5D421C92E2C}"/>
              </a:ext>
            </a:extLst>
          </p:cNvPr>
          <p:cNvSpPr/>
          <p:nvPr/>
        </p:nvSpPr>
        <p:spPr>
          <a:xfrm>
            <a:off x="696603" y="1270474"/>
            <a:ext cx="2379102"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12" name="Rectangle 11">
            <a:extLst>
              <a:ext uri="{FF2B5EF4-FFF2-40B4-BE49-F238E27FC236}">
                <a16:creationId xmlns:a16="http://schemas.microsoft.com/office/drawing/2014/main" id="{5A09BADE-44C6-8EA9-BCE7-63F48C339902}"/>
              </a:ext>
            </a:extLst>
          </p:cNvPr>
          <p:cNvSpPr/>
          <p:nvPr/>
        </p:nvSpPr>
        <p:spPr>
          <a:xfrm>
            <a:off x="3597044" y="3727455"/>
            <a:ext cx="2353918"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15" name="TextBox 14">
            <a:extLst>
              <a:ext uri="{FF2B5EF4-FFF2-40B4-BE49-F238E27FC236}">
                <a16:creationId xmlns:a16="http://schemas.microsoft.com/office/drawing/2014/main" id="{40F41B5F-7EE7-6496-9748-20CB839E6A26}"/>
              </a:ext>
            </a:extLst>
          </p:cNvPr>
          <p:cNvSpPr txBox="1"/>
          <p:nvPr/>
        </p:nvSpPr>
        <p:spPr>
          <a:xfrm>
            <a:off x="921051" y="1688017"/>
            <a:ext cx="1877576" cy="1323439"/>
          </a:xfrm>
          <a:prstGeom prst="rect">
            <a:avLst/>
          </a:prstGeom>
          <a:noFill/>
        </p:spPr>
        <p:txBody>
          <a:bodyPr wrap="square">
            <a:spAutoFit/>
          </a:bodyPr>
          <a:lstStyle/>
          <a:p>
            <a:r>
              <a:rPr lang="es-ES_tradnl" sz="1600" b="1" dirty="0">
                <a:effectLst/>
                <a:latin typeface="Helvetica Neue" panose="02000503000000020004" pitchFamily="2" charset="0"/>
                <a:ea typeface="Helvetica Neue" panose="02000503000000020004" pitchFamily="2" charset="0"/>
                <a:cs typeface="Helvetica Neue" panose="02000503000000020004" pitchFamily="2" charset="0"/>
              </a:rPr>
              <a:t>Experiencias de safari a medida, diseñadas con precisión y pasión</a:t>
            </a:r>
            <a:r>
              <a:rPr lang="es-ES_tradnl" sz="1600" b="1" dirty="0">
                <a:latin typeface="Helvetica Neue" panose="02000503000000020004" pitchFamily="2" charset="0"/>
                <a:ea typeface="Helvetica Neue" panose="02000503000000020004" pitchFamily="2" charset="0"/>
                <a:cs typeface="Helvetica Neue" panose="02000503000000020004" pitchFamily="2" charset="0"/>
              </a:rPr>
              <a:t>.</a:t>
            </a:r>
            <a:endParaRPr lang="es-ES_tradnl" sz="1600" b="1" dirty="0">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902F663D-6132-48DC-8CE9-AD9B007035A9}"/>
              </a:ext>
            </a:extLst>
          </p:cNvPr>
          <p:cNvSpPr/>
          <p:nvPr/>
        </p:nvSpPr>
        <p:spPr>
          <a:xfrm>
            <a:off x="6284292" y="3693276"/>
            <a:ext cx="2469010"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21" name="Rectangle 20">
            <a:extLst>
              <a:ext uri="{FF2B5EF4-FFF2-40B4-BE49-F238E27FC236}">
                <a16:creationId xmlns:a16="http://schemas.microsoft.com/office/drawing/2014/main" id="{55C05ECB-5CBD-D03E-10B6-F62635F0AF74}"/>
              </a:ext>
            </a:extLst>
          </p:cNvPr>
          <p:cNvSpPr/>
          <p:nvPr/>
        </p:nvSpPr>
        <p:spPr>
          <a:xfrm>
            <a:off x="9354015" y="3667378"/>
            <a:ext cx="2379102"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23" name="Rectangle 22">
            <a:extLst>
              <a:ext uri="{FF2B5EF4-FFF2-40B4-BE49-F238E27FC236}">
                <a16:creationId xmlns:a16="http://schemas.microsoft.com/office/drawing/2014/main" id="{48C198F8-4079-16BE-580E-B94B38CFF4D2}"/>
              </a:ext>
            </a:extLst>
          </p:cNvPr>
          <p:cNvSpPr/>
          <p:nvPr/>
        </p:nvSpPr>
        <p:spPr>
          <a:xfrm>
            <a:off x="696603" y="3697791"/>
            <a:ext cx="2379102"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endParaRPr>
          </a:p>
        </p:txBody>
      </p:sp>
      <p:sp>
        <p:nvSpPr>
          <p:cNvPr id="26" name="TextBox 25">
            <a:extLst>
              <a:ext uri="{FF2B5EF4-FFF2-40B4-BE49-F238E27FC236}">
                <a16:creationId xmlns:a16="http://schemas.microsoft.com/office/drawing/2014/main" id="{19C7681E-B6C6-0B8C-E887-8E66B1CD1649}"/>
              </a:ext>
            </a:extLst>
          </p:cNvPr>
          <p:cNvSpPr txBox="1"/>
          <p:nvPr/>
        </p:nvSpPr>
        <p:spPr>
          <a:xfrm>
            <a:off x="882228" y="3861706"/>
            <a:ext cx="2077032" cy="1815882"/>
          </a:xfrm>
          <a:prstGeom prst="rect">
            <a:avLst/>
          </a:prstGeom>
          <a:noFill/>
        </p:spPr>
        <p:txBody>
          <a:bodyPr wrap="square">
            <a:spAutoFit/>
          </a:bodyPr>
          <a:lstStyle/>
          <a:p>
            <a:r>
              <a:rPr lang="es-ES_tradnl" sz="1600" b="1" dirty="0">
                <a:effectLst/>
                <a:latin typeface="Helvetica Neue" panose="02000503000000020004" pitchFamily="2" charset="0"/>
              </a:rPr>
              <a:t>Logística de viaje impecable con nuestros equipos en el terreno, que garantizan la atención a cada detalle.</a:t>
            </a:r>
          </a:p>
        </p:txBody>
      </p:sp>
      <p:sp>
        <p:nvSpPr>
          <p:cNvPr id="27" name="TextBox 26">
            <a:extLst>
              <a:ext uri="{FF2B5EF4-FFF2-40B4-BE49-F238E27FC236}">
                <a16:creationId xmlns:a16="http://schemas.microsoft.com/office/drawing/2014/main" id="{C4054CBA-5896-3F78-461D-E2DE24FD5963}"/>
              </a:ext>
            </a:extLst>
          </p:cNvPr>
          <p:cNvSpPr txBox="1"/>
          <p:nvPr/>
        </p:nvSpPr>
        <p:spPr>
          <a:xfrm>
            <a:off x="3738219" y="3856211"/>
            <a:ext cx="1877576" cy="1815882"/>
          </a:xfrm>
          <a:prstGeom prst="rect">
            <a:avLst/>
          </a:prstGeom>
          <a:noFill/>
        </p:spPr>
        <p:txBody>
          <a:bodyPr wrap="square">
            <a:spAutoFit/>
          </a:bodyPr>
          <a:lstStyle/>
          <a:p>
            <a:r>
              <a:rPr lang="es-ES_tradnl" sz="1600" b="1" dirty="0">
                <a:effectLst/>
                <a:latin typeface="Helvetica Neue" panose="02000503000000020004" pitchFamily="2" charset="0"/>
              </a:rPr>
              <a:t>Oportunidades de inmersión cultural que conectan a los viajeros con las tradiciones locales.</a:t>
            </a:r>
          </a:p>
        </p:txBody>
      </p:sp>
      <p:sp>
        <p:nvSpPr>
          <p:cNvPr id="28" name="TextBox 27">
            <a:extLst>
              <a:ext uri="{FF2B5EF4-FFF2-40B4-BE49-F238E27FC236}">
                <a16:creationId xmlns:a16="http://schemas.microsoft.com/office/drawing/2014/main" id="{07C40ED6-A450-0FB6-02D9-6CFB8730271C}"/>
              </a:ext>
            </a:extLst>
          </p:cNvPr>
          <p:cNvSpPr txBox="1"/>
          <p:nvPr/>
        </p:nvSpPr>
        <p:spPr>
          <a:xfrm>
            <a:off x="6551675" y="3863316"/>
            <a:ext cx="1905910" cy="1839082"/>
          </a:xfrm>
          <a:prstGeom prst="rect">
            <a:avLst/>
          </a:prstGeom>
          <a:noFill/>
        </p:spPr>
        <p:txBody>
          <a:bodyPr wrap="square">
            <a:spAutoFit/>
          </a:bodyPr>
          <a:lstStyle/>
          <a:p>
            <a:r>
              <a:rPr lang="es-ES_tradnl" sz="1600" b="1" dirty="0">
                <a:effectLst/>
                <a:latin typeface="Helvetica Neue" panose="02000503000000020004" pitchFamily="2" charset="0"/>
              </a:rPr>
              <a:t>Guía experta de profesionales de safaris multilingües con profundo conocimiento local.</a:t>
            </a:r>
          </a:p>
        </p:txBody>
      </p:sp>
      <p:sp>
        <p:nvSpPr>
          <p:cNvPr id="29" name="TextBox 28">
            <a:extLst>
              <a:ext uri="{FF2B5EF4-FFF2-40B4-BE49-F238E27FC236}">
                <a16:creationId xmlns:a16="http://schemas.microsoft.com/office/drawing/2014/main" id="{76079AA8-F0F1-1611-4A7F-7802290D1022}"/>
              </a:ext>
            </a:extLst>
          </p:cNvPr>
          <p:cNvSpPr txBox="1"/>
          <p:nvPr/>
        </p:nvSpPr>
        <p:spPr>
          <a:xfrm>
            <a:off x="9605078" y="3850959"/>
            <a:ext cx="1877576" cy="1815882"/>
          </a:xfrm>
          <a:prstGeom prst="rect">
            <a:avLst/>
          </a:prstGeom>
          <a:noFill/>
        </p:spPr>
        <p:txBody>
          <a:bodyPr wrap="square">
            <a:spAutoFit/>
          </a:bodyPr>
          <a:lstStyle/>
          <a:p>
            <a:r>
              <a:rPr lang="es-ES_tradnl" sz="1600" b="1" dirty="0">
                <a:effectLst/>
                <a:latin typeface="Helvetica Neue" panose="02000503000000020004" pitchFamily="2" charset="0"/>
              </a:rPr>
              <a:t>Compromiso con el turismo sostenible y la conservación para preservar el patrimonio natural de África.</a:t>
            </a:r>
          </a:p>
        </p:txBody>
      </p:sp>
      <p:sp>
        <p:nvSpPr>
          <p:cNvPr id="32" name="Rectangle 31">
            <a:extLst>
              <a:ext uri="{FF2B5EF4-FFF2-40B4-BE49-F238E27FC236}">
                <a16:creationId xmlns:a16="http://schemas.microsoft.com/office/drawing/2014/main" id="{6575078D-BC30-492A-54C8-22C1C914D83B}"/>
              </a:ext>
            </a:extLst>
          </p:cNvPr>
          <p:cNvSpPr/>
          <p:nvPr/>
        </p:nvSpPr>
        <p:spPr>
          <a:xfrm>
            <a:off x="6284292" y="1203973"/>
            <a:ext cx="5448825" cy="2158526"/>
          </a:xfrm>
          <a:prstGeom prst="rect">
            <a:avLst/>
          </a:prstGeom>
          <a:gradFill>
            <a:gsLst>
              <a:gs pos="97206">
                <a:srgbClr val="CF6A1A"/>
              </a:gs>
              <a:gs pos="47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highlight>
                <a:srgbClr val="FFFF00"/>
              </a:highlight>
            </a:endParaRPr>
          </a:p>
        </p:txBody>
      </p:sp>
      <p:sp>
        <p:nvSpPr>
          <p:cNvPr id="17" name="TextBox 16">
            <a:extLst>
              <a:ext uri="{FF2B5EF4-FFF2-40B4-BE49-F238E27FC236}">
                <a16:creationId xmlns:a16="http://schemas.microsoft.com/office/drawing/2014/main" id="{D1A78BE2-4206-5D9B-C3A2-515D7C7EFABD}"/>
              </a:ext>
            </a:extLst>
          </p:cNvPr>
          <p:cNvSpPr txBox="1"/>
          <p:nvPr/>
        </p:nvSpPr>
        <p:spPr>
          <a:xfrm>
            <a:off x="6384174" y="2515757"/>
            <a:ext cx="5253643" cy="738664"/>
          </a:xfrm>
          <a:prstGeom prst="rect">
            <a:avLst/>
          </a:prstGeom>
          <a:noFill/>
        </p:spPr>
        <p:txBody>
          <a:bodyPr wrap="square" rtlCol="0">
            <a:spAutoFit/>
          </a:bodyPr>
          <a:lstStyle/>
          <a:p>
            <a:pPr>
              <a:buNone/>
            </a:pPr>
            <a:r>
              <a:rPr lang="es-ES_tradnl" sz="1400" dirty="0">
                <a:effectLst/>
                <a:latin typeface="Helvetica Neue" panose="02000503000000020004" pitchFamily="2" charset="0"/>
              </a:rPr>
              <a:t>Con </a:t>
            </a:r>
            <a:r>
              <a:rPr lang="es-ES_tradnl" sz="1400" dirty="0" err="1">
                <a:effectLst/>
                <a:latin typeface="Helvetica Neue" panose="02000503000000020004" pitchFamily="2" charset="0"/>
              </a:rPr>
              <a:t>African</a:t>
            </a:r>
            <a:r>
              <a:rPr lang="es-ES_tradnl" sz="1400" dirty="0">
                <a:effectLst/>
                <a:latin typeface="Helvetica Neue" panose="02000503000000020004" pitchFamily="2" charset="0"/>
              </a:rPr>
              <a:t> Adventure </a:t>
            </a:r>
            <a:r>
              <a:rPr lang="es-ES_tradnl" sz="1400" dirty="0" err="1">
                <a:effectLst/>
                <a:latin typeface="Helvetica Neue" panose="02000503000000020004" pitchFamily="2" charset="0"/>
              </a:rPr>
              <a:t>Specialists</a:t>
            </a:r>
            <a:r>
              <a:rPr lang="es-ES_tradnl" sz="1400" dirty="0">
                <a:effectLst/>
                <a:latin typeface="Helvetica Neue" panose="02000503000000020004" pitchFamily="2" charset="0"/>
              </a:rPr>
              <a:t>, cada safari es más que un simple viaje: es una </a:t>
            </a:r>
            <a:r>
              <a:rPr lang="es-ES_tradnl" sz="1400" b="1" dirty="0">
                <a:effectLst/>
                <a:latin typeface="Helvetica Neue" panose="02000503000000020004" pitchFamily="2" charset="0"/>
              </a:rPr>
              <a:t>aventura inigualable en el corazón de África.</a:t>
            </a:r>
          </a:p>
        </p:txBody>
      </p:sp>
      <p:sp>
        <p:nvSpPr>
          <p:cNvPr id="14" name="TextBox 13">
            <a:extLst>
              <a:ext uri="{FF2B5EF4-FFF2-40B4-BE49-F238E27FC236}">
                <a16:creationId xmlns:a16="http://schemas.microsoft.com/office/drawing/2014/main" id="{F049EF82-B7DE-D9C4-84E6-0A85E03BC51D}"/>
              </a:ext>
            </a:extLst>
          </p:cNvPr>
          <p:cNvSpPr txBox="1"/>
          <p:nvPr/>
        </p:nvSpPr>
        <p:spPr>
          <a:xfrm>
            <a:off x="6384174" y="1301454"/>
            <a:ext cx="5253643" cy="1077218"/>
          </a:xfrm>
          <a:prstGeom prst="rect">
            <a:avLst/>
          </a:prstGeom>
          <a:noFill/>
        </p:spPr>
        <p:txBody>
          <a:bodyPr wrap="square">
            <a:spAutoFit/>
          </a:bodyPr>
          <a:lstStyle/>
          <a:p>
            <a:r>
              <a:rPr lang="es-ES_tradnl" sz="3200" b="1" dirty="0">
                <a:solidFill>
                  <a:schemeClr val="bg1"/>
                </a:solidFill>
                <a:effectLst/>
                <a:latin typeface="Helvetica Neue" panose="02000503000000020004" pitchFamily="2" charset="0"/>
              </a:rPr>
              <a:t>Por qué elegir a </a:t>
            </a:r>
            <a:r>
              <a:rPr lang="es-ES_tradnl" sz="3200" b="1" dirty="0" err="1">
                <a:solidFill>
                  <a:schemeClr val="bg1"/>
                </a:solidFill>
                <a:effectLst/>
                <a:latin typeface="Helvetica Neue" panose="02000503000000020004" pitchFamily="2" charset="0"/>
              </a:rPr>
              <a:t>African</a:t>
            </a:r>
            <a:r>
              <a:rPr lang="es-ES_tradnl" sz="3200" b="1" dirty="0">
                <a:solidFill>
                  <a:schemeClr val="bg1"/>
                </a:solidFill>
                <a:effectLst/>
                <a:latin typeface="Helvetica Neue" panose="02000503000000020004" pitchFamily="2" charset="0"/>
              </a:rPr>
              <a:t> Adventure </a:t>
            </a:r>
            <a:r>
              <a:rPr lang="es-ES_tradnl" sz="3200" b="1" dirty="0" err="1">
                <a:solidFill>
                  <a:schemeClr val="bg1"/>
                </a:solidFill>
                <a:effectLst/>
                <a:latin typeface="Helvetica Neue" panose="02000503000000020004" pitchFamily="2" charset="0"/>
              </a:rPr>
              <a:t>Specialists</a:t>
            </a:r>
            <a:r>
              <a:rPr lang="es-ES_tradnl" sz="3200" b="1" dirty="0">
                <a:solidFill>
                  <a:schemeClr val="bg1"/>
                </a:solidFill>
                <a:effectLst/>
                <a:latin typeface="Helvetica Neue" panose="02000503000000020004" pitchFamily="2" charset="0"/>
              </a:rPr>
              <a:t>?</a:t>
            </a:r>
            <a:endParaRPr lang="es-ES_tradnl" sz="3200" dirty="0">
              <a:solidFill>
                <a:schemeClr val="bg1"/>
              </a:solidFill>
              <a:effectLst/>
              <a:latin typeface="Helvetica Neue" panose="02000503000000020004" pitchFamily="2" charset="0"/>
            </a:endParaRPr>
          </a:p>
        </p:txBody>
      </p:sp>
      <p:pic>
        <p:nvPicPr>
          <p:cNvPr id="33" name="Picture 32">
            <a:extLst>
              <a:ext uri="{FF2B5EF4-FFF2-40B4-BE49-F238E27FC236}">
                <a16:creationId xmlns:a16="http://schemas.microsoft.com/office/drawing/2014/main" id="{BB617324-6147-E69D-27FD-66A2B44E77C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001313" y="137366"/>
            <a:ext cx="1820137" cy="914167"/>
          </a:xfrm>
          <a:prstGeom prst="rect">
            <a:avLst/>
          </a:prstGeom>
        </p:spPr>
      </p:pic>
    </p:spTree>
    <p:extLst>
      <p:ext uri="{BB962C8B-B14F-4D97-AF65-F5344CB8AC3E}">
        <p14:creationId xmlns:p14="http://schemas.microsoft.com/office/powerpoint/2010/main" val="2181234068"/>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25088-2C91-625F-C5B5-8D7FA8F7CBFA}"/>
            </a:ext>
          </a:extLst>
        </p:cNvPr>
        <p:cNvGrpSpPr/>
        <p:nvPr/>
      </p:nvGrpSpPr>
      <p:grpSpPr>
        <a:xfrm>
          <a:off x="0" y="0"/>
          <a:ext cx="0" cy="0"/>
          <a:chOff x="0" y="0"/>
          <a:chExt cx="0" cy="0"/>
        </a:xfrm>
      </p:grpSpPr>
      <p:pic>
        <p:nvPicPr>
          <p:cNvPr id="20" name="Picture Placeholder 19" descr="A group of people on a vehicle&#10;&#10;AI-generated content may be incorrect.">
            <a:extLst>
              <a:ext uri="{FF2B5EF4-FFF2-40B4-BE49-F238E27FC236}">
                <a16:creationId xmlns:a16="http://schemas.microsoft.com/office/drawing/2014/main" id="{798DBF8F-2BEF-092B-A238-D1DF8B8A745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560" b="7560"/>
          <a:stretch>
            <a:fillRect/>
          </a:stretch>
        </p:blipFill>
        <p:spPr/>
      </p:pic>
      <p:sp>
        <p:nvSpPr>
          <p:cNvPr id="11" name="Rectangle 10">
            <a:extLst>
              <a:ext uri="{FF2B5EF4-FFF2-40B4-BE49-F238E27FC236}">
                <a16:creationId xmlns:a16="http://schemas.microsoft.com/office/drawing/2014/main" id="{FDC60DBA-3B56-1A9B-9C39-06D03699E5E4}"/>
              </a:ext>
            </a:extLst>
          </p:cNvPr>
          <p:cNvSpPr/>
          <p:nvPr/>
        </p:nvSpPr>
        <p:spPr>
          <a:xfrm flipH="1">
            <a:off x="0" y="0"/>
            <a:ext cx="5386192"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AE6FF1C5-19A4-A656-2F11-D55FF136ABDD}"/>
              </a:ext>
            </a:extLst>
          </p:cNvPr>
          <p:cNvSpPr txBox="1"/>
          <p:nvPr/>
        </p:nvSpPr>
        <p:spPr>
          <a:xfrm>
            <a:off x="227492" y="241828"/>
            <a:ext cx="5024130" cy="1200329"/>
          </a:xfrm>
          <a:prstGeom prst="rect">
            <a:avLst/>
          </a:prstGeom>
          <a:noFill/>
        </p:spPr>
        <p:txBody>
          <a:bodyPr wrap="square">
            <a:spAutoFit/>
          </a:bodyPr>
          <a:lstStyle/>
          <a:p>
            <a:r>
              <a:rPr lang="es-ES_tradnl" sz="2400" b="1" dirty="0">
                <a:solidFill>
                  <a:schemeClr val="bg1"/>
                </a:solidFill>
                <a:effectLst/>
                <a:latin typeface="Helvetica Neue" panose="02000503000000020004" pitchFamily="2" charset="0"/>
              </a:rPr>
              <a:t>2. Destinos e Itinerarios Compartidos – Especialistas en Aventuras Africanas.</a:t>
            </a:r>
            <a:endParaRPr lang="es-ES_tradnl" sz="2400" dirty="0">
              <a:solidFill>
                <a:schemeClr val="bg1"/>
              </a:solidFill>
              <a:effectLst/>
              <a:latin typeface="Helvetica Neue" panose="02000503000000020004" pitchFamily="2" charset="0"/>
            </a:endParaRPr>
          </a:p>
        </p:txBody>
      </p:sp>
      <p:sp>
        <p:nvSpPr>
          <p:cNvPr id="22" name="TextBox 21">
            <a:extLst>
              <a:ext uri="{FF2B5EF4-FFF2-40B4-BE49-F238E27FC236}">
                <a16:creationId xmlns:a16="http://schemas.microsoft.com/office/drawing/2014/main" id="{047137FD-38B0-2A1C-7511-65D0A0868CB1}"/>
              </a:ext>
            </a:extLst>
          </p:cNvPr>
          <p:cNvSpPr txBox="1"/>
          <p:nvPr/>
        </p:nvSpPr>
        <p:spPr>
          <a:xfrm>
            <a:off x="227492" y="1369444"/>
            <a:ext cx="5115365" cy="2031325"/>
          </a:xfrm>
          <a:prstGeom prst="rect">
            <a:avLst/>
          </a:prstGeom>
          <a:noFill/>
        </p:spPr>
        <p:txBody>
          <a:bodyPr wrap="square">
            <a:spAutoFit/>
          </a:bodyPr>
          <a:lstStyle/>
          <a:p>
            <a:r>
              <a:rPr lang="es-ES_tradnl" sz="1400" dirty="0">
                <a:effectLst/>
                <a:latin typeface="Helvetica Neue" panose="02000503000000020004" pitchFamily="2" charset="0"/>
              </a:rPr>
              <a:t>En Especialistas en Aventuras Africanas, </a:t>
            </a:r>
            <a:r>
              <a:rPr lang="es-ES_tradnl" sz="1400" b="1" dirty="0">
                <a:effectLst/>
                <a:latin typeface="Helvetica Neue" panose="02000503000000020004" pitchFamily="2" charset="0"/>
              </a:rPr>
              <a:t>creamos experiencias de safari inmersivas y fluidas por África Oriental y Meridional</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combinando paisajes impresionantes, encuentros con la rica fauna y auténticas interacciones culturale</a:t>
            </a:r>
            <a:r>
              <a:rPr lang="es-ES_tradnl" sz="1400" dirty="0">
                <a:effectLst/>
                <a:latin typeface="Helvetica Neue" panose="02000503000000020004" pitchFamily="2" charset="0"/>
              </a:rPr>
              <a:t>s. Nuestros itinerarios, cuidadosamente diseñados, se adaptan a viajeros individuales (FIT), grupos y socios estratégicos de GSA, garantizando un servicio de primera clase y viajes memorables.</a:t>
            </a:r>
          </a:p>
        </p:txBody>
      </p:sp>
      <p:sp>
        <p:nvSpPr>
          <p:cNvPr id="23" name="Rounded Rectangle 23">
            <a:extLst>
              <a:ext uri="{FF2B5EF4-FFF2-40B4-BE49-F238E27FC236}">
                <a16:creationId xmlns:a16="http://schemas.microsoft.com/office/drawing/2014/main" id="{F993A38B-824F-29B9-F0E5-93835D05A07F}"/>
              </a:ext>
            </a:extLst>
          </p:cNvPr>
          <p:cNvSpPr/>
          <p:nvPr/>
        </p:nvSpPr>
        <p:spPr>
          <a:xfrm>
            <a:off x="9072951" y="2414682"/>
            <a:ext cx="2891557" cy="1291546"/>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4" name="Oval 23">
            <a:extLst>
              <a:ext uri="{FF2B5EF4-FFF2-40B4-BE49-F238E27FC236}">
                <a16:creationId xmlns:a16="http://schemas.microsoft.com/office/drawing/2014/main" id="{FE770DD5-B1B9-D7F4-770E-6CCEE5C77FC2}"/>
              </a:ext>
            </a:extLst>
          </p:cNvPr>
          <p:cNvSpPr/>
          <p:nvPr/>
        </p:nvSpPr>
        <p:spPr>
          <a:xfrm>
            <a:off x="8902116" y="2184676"/>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tx1"/>
                </a:solidFill>
                <a:latin typeface="Work Sans" pitchFamily="2" charset="0"/>
                <a:ea typeface="Open Sans ExtraBold" panose="020B0606030504020204" pitchFamily="34" charset="0"/>
                <a:cs typeface="Open Sans ExtraBold" panose="020B0606030504020204" pitchFamily="34" charset="0"/>
              </a:rPr>
              <a:t>2</a:t>
            </a:r>
          </a:p>
        </p:txBody>
      </p:sp>
      <p:sp>
        <p:nvSpPr>
          <p:cNvPr id="25" name="Rounded Rectangle 23">
            <a:extLst>
              <a:ext uri="{FF2B5EF4-FFF2-40B4-BE49-F238E27FC236}">
                <a16:creationId xmlns:a16="http://schemas.microsoft.com/office/drawing/2014/main" id="{89CA84E0-BBF3-8DBC-725F-8BE4459C8414}"/>
              </a:ext>
            </a:extLst>
          </p:cNvPr>
          <p:cNvSpPr/>
          <p:nvPr/>
        </p:nvSpPr>
        <p:spPr>
          <a:xfrm>
            <a:off x="5863784" y="2414681"/>
            <a:ext cx="2798078" cy="1291546"/>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6" name="Oval 25">
            <a:extLst>
              <a:ext uri="{FF2B5EF4-FFF2-40B4-BE49-F238E27FC236}">
                <a16:creationId xmlns:a16="http://schemas.microsoft.com/office/drawing/2014/main" id="{2FA85CFD-695C-A1CE-9953-B32B8CDB760F}"/>
              </a:ext>
            </a:extLst>
          </p:cNvPr>
          <p:cNvSpPr/>
          <p:nvPr/>
        </p:nvSpPr>
        <p:spPr>
          <a:xfrm>
            <a:off x="5674807" y="2172010"/>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1</a:t>
            </a:r>
          </a:p>
        </p:txBody>
      </p:sp>
      <p:sp>
        <p:nvSpPr>
          <p:cNvPr id="27" name="Rounded Rectangle 23">
            <a:extLst>
              <a:ext uri="{FF2B5EF4-FFF2-40B4-BE49-F238E27FC236}">
                <a16:creationId xmlns:a16="http://schemas.microsoft.com/office/drawing/2014/main" id="{57446729-D61F-B468-D0A4-2B92A35AC2D7}"/>
              </a:ext>
            </a:extLst>
          </p:cNvPr>
          <p:cNvSpPr/>
          <p:nvPr/>
        </p:nvSpPr>
        <p:spPr>
          <a:xfrm>
            <a:off x="5871697" y="3993696"/>
            <a:ext cx="1809716" cy="239543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8" name="Oval 27">
            <a:extLst>
              <a:ext uri="{FF2B5EF4-FFF2-40B4-BE49-F238E27FC236}">
                <a16:creationId xmlns:a16="http://schemas.microsoft.com/office/drawing/2014/main" id="{2FEAA693-6D4A-2404-A58C-BE68C6229373}"/>
              </a:ext>
            </a:extLst>
          </p:cNvPr>
          <p:cNvSpPr/>
          <p:nvPr/>
        </p:nvSpPr>
        <p:spPr>
          <a:xfrm>
            <a:off x="5682718" y="3764715"/>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tx1"/>
                </a:solidFill>
                <a:latin typeface="Work Sans" pitchFamily="2" charset="0"/>
                <a:ea typeface="Open Sans ExtraBold" panose="020B0606030504020204" pitchFamily="34" charset="0"/>
                <a:cs typeface="Open Sans ExtraBold" panose="020B0606030504020204" pitchFamily="34" charset="0"/>
              </a:rPr>
              <a:t>3</a:t>
            </a:r>
          </a:p>
        </p:txBody>
      </p:sp>
      <p:sp>
        <p:nvSpPr>
          <p:cNvPr id="29" name="Rounded Rectangle 23">
            <a:extLst>
              <a:ext uri="{FF2B5EF4-FFF2-40B4-BE49-F238E27FC236}">
                <a16:creationId xmlns:a16="http://schemas.microsoft.com/office/drawing/2014/main" id="{358EFB60-DBE0-C0CC-2142-298CE1FDBF7E}"/>
              </a:ext>
            </a:extLst>
          </p:cNvPr>
          <p:cNvSpPr/>
          <p:nvPr/>
        </p:nvSpPr>
        <p:spPr>
          <a:xfrm>
            <a:off x="7901050" y="3980648"/>
            <a:ext cx="1997604" cy="2395438"/>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0" name="Oval 29">
            <a:extLst>
              <a:ext uri="{FF2B5EF4-FFF2-40B4-BE49-F238E27FC236}">
                <a16:creationId xmlns:a16="http://schemas.microsoft.com/office/drawing/2014/main" id="{B2DC94F7-2543-FDD8-1CF7-F6E749006E16}"/>
              </a:ext>
            </a:extLst>
          </p:cNvPr>
          <p:cNvSpPr/>
          <p:nvPr/>
        </p:nvSpPr>
        <p:spPr>
          <a:xfrm>
            <a:off x="7720385" y="3766760"/>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4</a:t>
            </a:r>
          </a:p>
        </p:txBody>
      </p:sp>
      <p:sp>
        <p:nvSpPr>
          <p:cNvPr id="31" name="TextBox 30">
            <a:extLst>
              <a:ext uri="{FF2B5EF4-FFF2-40B4-BE49-F238E27FC236}">
                <a16:creationId xmlns:a16="http://schemas.microsoft.com/office/drawing/2014/main" id="{3EFB272B-F6BA-ACDD-B482-A8BA3093D4E5}"/>
              </a:ext>
            </a:extLst>
          </p:cNvPr>
          <p:cNvSpPr txBox="1"/>
          <p:nvPr/>
        </p:nvSpPr>
        <p:spPr>
          <a:xfrm>
            <a:off x="5823065" y="356242"/>
            <a:ext cx="4591241" cy="461665"/>
          </a:xfrm>
          <a:prstGeom prst="rect">
            <a:avLst/>
          </a:prstGeom>
          <a:noFill/>
        </p:spPr>
        <p:txBody>
          <a:bodyPr wrap="square">
            <a:spAutoFit/>
          </a:bodyPr>
          <a:lstStyle/>
          <a:p>
            <a:r>
              <a:rPr lang="es-ES_tradnl" sz="2400" b="1" dirty="0">
                <a:solidFill>
                  <a:schemeClr val="accent2"/>
                </a:solidFill>
                <a:effectLst/>
                <a:latin typeface="Helvetica Neue" panose="02000503000000020004" pitchFamily="2" charset="0"/>
              </a:rPr>
              <a:t>Destinos Clave que Cubrimos:</a:t>
            </a:r>
            <a:endParaRPr lang="es-ES_tradnl" sz="2400" dirty="0">
              <a:solidFill>
                <a:schemeClr val="accent2"/>
              </a:solidFill>
              <a:effectLst/>
              <a:latin typeface="Helvetica Neue" panose="02000503000000020004" pitchFamily="2" charset="0"/>
            </a:endParaRPr>
          </a:p>
        </p:txBody>
      </p:sp>
      <p:sp>
        <p:nvSpPr>
          <p:cNvPr id="32" name="TextBox 31">
            <a:extLst>
              <a:ext uri="{FF2B5EF4-FFF2-40B4-BE49-F238E27FC236}">
                <a16:creationId xmlns:a16="http://schemas.microsoft.com/office/drawing/2014/main" id="{539181E8-54CE-4163-66EA-CFDAB50B1940}"/>
              </a:ext>
            </a:extLst>
          </p:cNvPr>
          <p:cNvSpPr txBox="1"/>
          <p:nvPr/>
        </p:nvSpPr>
        <p:spPr>
          <a:xfrm>
            <a:off x="5823064" y="961642"/>
            <a:ext cx="5742859" cy="400110"/>
          </a:xfrm>
          <a:prstGeom prst="rect">
            <a:avLst/>
          </a:prstGeom>
          <a:noFill/>
        </p:spPr>
        <p:txBody>
          <a:bodyPr wrap="square">
            <a:spAutoFit/>
          </a:bodyPr>
          <a:lstStyle/>
          <a:p>
            <a:r>
              <a:rPr lang="es-ES_tradnl" sz="2000" b="1" dirty="0">
                <a:effectLst/>
                <a:latin typeface="Helvetica Neue" panose="02000503000000020004" pitchFamily="2" charset="0"/>
              </a:rPr>
              <a:t>1. Kenia: El Corazón Icónico de los Safaris.</a:t>
            </a:r>
            <a:endParaRPr lang="es-ES_tradnl" sz="2000" dirty="0">
              <a:effectLst/>
              <a:latin typeface="Helvetica Neue" panose="02000503000000020004" pitchFamily="2" charset="0"/>
            </a:endParaRPr>
          </a:p>
        </p:txBody>
      </p:sp>
      <p:sp>
        <p:nvSpPr>
          <p:cNvPr id="33" name="TextBox 32">
            <a:extLst>
              <a:ext uri="{FF2B5EF4-FFF2-40B4-BE49-F238E27FC236}">
                <a16:creationId xmlns:a16="http://schemas.microsoft.com/office/drawing/2014/main" id="{BBB7655D-E0E6-0D97-CA3D-D0736A71D079}"/>
              </a:ext>
            </a:extLst>
          </p:cNvPr>
          <p:cNvSpPr txBox="1"/>
          <p:nvPr/>
        </p:nvSpPr>
        <p:spPr>
          <a:xfrm>
            <a:off x="5848004" y="1333272"/>
            <a:ext cx="5956522" cy="738664"/>
          </a:xfrm>
          <a:prstGeom prst="rect">
            <a:avLst/>
          </a:prstGeom>
          <a:noFill/>
        </p:spPr>
        <p:txBody>
          <a:bodyPr wrap="square">
            <a:spAutoFit/>
          </a:bodyPr>
          <a:lstStyle/>
          <a:p>
            <a:r>
              <a:rPr lang="es-ES_tradnl" sz="1400" b="1" dirty="0">
                <a:effectLst/>
                <a:latin typeface="Helvetica Neue" panose="02000503000000020004" pitchFamily="2" charset="0"/>
              </a:rPr>
              <a:t>Kenia</a:t>
            </a:r>
            <a:r>
              <a:rPr lang="es-ES_tradnl" sz="1400" dirty="0">
                <a:effectLst/>
                <a:latin typeface="Helvetica Neue" panose="02000503000000020004" pitchFamily="2" charset="0"/>
              </a:rPr>
              <a:t> es </a:t>
            </a:r>
            <a:r>
              <a:rPr lang="es-ES_tradnl" sz="1400" b="1" dirty="0">
                <a:effectLst/>
                <a:latin typeface="Helvetica Neue" panose="02000503000000020004" pitchFamily="2" charset="0"/>
              </a:rPr>
              <a:t>el epicentro de los safaris</a:t>
            </a:r>
            <a:r>
              <a:rPr lang="es-ES_tradnl" sz="1400" dirty="0">
                <a:effectLst/>
                <a:latin typeface="Helvetica Neue" panose="02000503000000020004" pitchFamily="2" charset="0"/>
              </a:rPr>
              <a:t>, ofreciendo </a:t>
            </a:r>
            <a:r>
              <a:rPr lang="es-ES_tradnl" sz="1400" b="1" dirty="0">
                <a:effectLst/>
                <a:latin typeface="Helvetica Neue" panose="02000503000000020004" pitchFamily="2" charset="0"/>
              </a:rPr>
              <a:t>legendarias experiencias con la vida silvestr</a:t>
            </a:r>
            <a:r>
              <a:rPr lang="es-ES_tradnl" sz="1400" dirty="0">
                <a:effectLst/>
                <a:latin typeface="Helvetica Neue" panose="02000503000000020004" pitchFamily="2" charset="0"/>
              </a:rPr>
              <a:t>e e impresionantes escapadas costeras. Nuestros itinerarios, meticulosamente diseñados, cubren:</a:t>
            </a:r>
          </a:p>
        </p:txBody>
      </p:sp>
      <p:sp>
        <p:nvSpPr>
          <p:cNvPr id="34" name="TextBox 33">
            <a:extLst>
              <a:ext uri="{FF2B5EF4-FFF2-40B4-BE49-F238E27FC236}">
                <a16:creationId xmlns:a16="http://schemas.microsoft.com/office/drawing/2014/main" id="{59EC1218-653C-5629-AA36-7909D8994CC5}"/>
              </a:ext>
            </a:extLst>
          </p:cNvPr>
          <p:cNvSpPr txBox="1"/>
          <p:nvPr/>
        </p:nvSpPr>
        <p:spPr>
          <a:xfrm>
            <a:off x="5963795" y="2502548"/>
            <a:ext cx="2614940" cy="1169551"/>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Reserva Nacional de Masái Mara: </a:t>
            </a:r>
            <a:r>
              <a:rPr lang="es-ES_tradnl" sz="1400" dirty="0">
                <a:solidFill>
                  <a:schemeClr val="bg1"/>
                </a:solidFill>
                <a:effectLst/>
                <a:latin typeface="Helvetica Neue" panose="02000503000000020004" pitchFamily="2" charset="0"/>
              </a:rPr>
              <a:t>Hogar de la Gran Migración, vastas sabanas y altas concentraciones de depredadores.</a:t>
            </a:r>
          </a:p>
        </p:txBody>
      </p:sp>
      <p:sp>
        <p:nvSpPr>
          <p:cNvPr id="35" name="TextBox 34">
            <a:extLst>
              <a:ext uri="{FF2B5EF4-FFF2-40B4-BE49-F238E27FC236}">
                <a16:creationId xmlns:a16="http://schemas.microsoft.com/office/drawing/2014/main" id="{8ED568FC-D1B0-9B4A-148C-7C1C3F64D8EE}"/>
              </a:ext>
            </a:extLst>
          </p:cNvPr>
          <p:cNvSpPr txBox="1"/>
          <p:nvPr/>
        </p:nvSpPr>
        <p:spPr>
          <a:xfrm>
            <a:off x="9141580" y="2536676"/>
            <a:ext cx="2662945" cy="1169551"/>
          </a:xfrm>
          <a:prstGeom prst="rect">
            <a:avLst/>
          </a:prstGeom>
          <a:noFill/>
        </p:spPr>
        <p:txBody>
          <a:bodyPr wrap="square">
            <a:spAutoFit/>
          </a:bodyPr>
          <a:lstStyle/>
          <a:p>
            <a:r>
              <a:rPr lang="es-ES_tradnl" sz="1400" b="1" dirty="0">
                <a:effectLst/>
                <a:latin typeface="Helvetica Neue" panose="02000503000000020004" pitchFamily="2" charset="0"/>
              </a:rPr>
              <a:t>Parque Nacional de </a:t>
            </a:r>
            <a:r>
              <a:rPr lang="es-ES_tradnl" sz="1400" b="1" dirty="0" err="1">
                <a:effectLst/>
                <a:latin typeface="Helvetica Neue" panose="02000503000000020004" pitchFamily="2" charset="0"/>
              </a:rPr>
              <a:t>Amboseli</a:t>
            </a:r>
            <a:r>
              <a:rPr lang="es-ES_tradnl" sz="1400" b="1" dirty="0">
                <a:effectLst/>
                <a:latin typeface="Helvetica Neue" panose="02000503000000020004" pitchFamily="2" charset="0"/>
              </a:rPr>
              <a:t>: </a:t>
            </a:r>
            <a:r>
              <a:rPr lang="es-ES_tradnl" sz="1400" dirty="0">
                <a:effectLst/>
                <a:latin typeface="Helvetica Neue" panose="02000503000000020004" pitchFamily="2" charset="0"/>
              </a:rPr>
              <a:t>El escenario perfecto para fotografiar elefantes, con el Kilimanjaro a lo lejos.</a:t>
            </a:r>
          </a:p>
        </p:txBody>
      </p:sp>
      <p:sp>
        <p:nvSpPr>
          <p:cNvPr id="37" name="TextBox 36">
            <a:extLst>
              <a:ext uri="{FF2B5EF4-FFF2-40B4-BE49-F238E27FC236}">
                <a16:creationId xmlns:a16="http://schemas.microsoft.com/office/drawing/2014/main" id="{7F5EDF12-755E-B16A-BA75-016A5380A9E5}"/>
              </a:ext>
            </a:extLst>
          </p:cNvPr>
          <p:cNvSpPr txBox="1"/>
          <p:nvPr/>
        </p:nvSpPr>
        <p:spPr>
          <a:xfrm>
            <a:off x="5904813" y="4194444"/>
            <a:ext cx="1721224" cy="1600438"/>
          </a:xfrm>
          <a:prstGeom prst="rect">
            <a:avLst/>
          </a:prstGeom>
          <a:noFill/>
        </p:spPr>
        <p:txBody>
          <a:bodyPr wrap="square">
            <a:spAutoFit/>
          </a:bodyPr>
          <a:lstStyle/>
          <a:p>
            <a:r>
              <a:rPr lang="es-ES_tradnl" sz="1400" b="1" dirty="0">
                <a:effectLst/>
                <a:latin typeface="Helvetica Neue" panose="02000503000000020004" pitchFamily="2" charset="0"/>
              </a:rPr>
              <a:t>Reserva Nacional de </a:t>
            </a:r>
            <a:r>
              <a:rPr lang="es-ES_tradnl" sz="1400" b="1" dirty="0" err="1">
                <a:effectLst/>
                <a:latin typeface="Helvetica Neue" panose="02000503000000020004" pitchFamily="2" charset="0"/>
              </a:rPr>
              <a:t>Samburu</a:t>
            </a:r>
            <a:r>
              <a:rPr lang="es-ES_tradnl" sz="1400" b="1" dirty="0">
                <a:effectLst/>
                <a:latin typeface="Helvetica Neue" panose="02000503000000020004" pitchFamily="2" charset="0"/>
              </a:rPr>
              <a:t>: </a:t>
            </a:r>
            <a:r>
              <a:rPr lang="es-ES_tradnl" sz="1400" dirty="0">
                <a:effectLst/>
                <a:latin typeface="Helvetica Neue" panose="02000503000000020004" pitchFamily="2" charset="0"/>
              </a:rPr>
              <a:t>Especies únicas del norte, como la cebra de </a:t>
            </a:r>
            <a:r>
              <a:rPr lang="es-ES_tradnl" sz="1400" dirty="0" err="1">
                <a:effectLst/>
                <a:latin typeface="Helvetica Neue" panose="02000503000000020004" pitchFamily="2" charset="0"/>
              </a:rPr>
              <a:t>Grevy</a:t>
            </a:r>
            <a:r>
              <a:rPr lang="es-ES_tradnl" sz="1400" dirty="0">
                <a:effectLst/>
                <a:latin typeface="Helvetica Neue" panose="02000503000000020004" pitchFamily="2" charset="0"/>
              </a:rPr>
              <a:t>, la jirafa reticulada y el </a:t>
            </a:r>
            <a:r>
              <a:rPr lang="es-ES_tradnl" sz="1400" dirty="0" err="1">
                <a:effectLst/>
                <a:latin typeface="Helvetica Neue" panose="02000503000000020004" pitchFamily="2" charset="0"/>
              </a:rPr>
              <a:t>órix</a:t>
            </a:r>
            <a:r>
              <a:rPr lang="es-ES_tradnl" sz="1400" dirty="0">
                <a:effectLst/>
                <a:latin typeface="Helvetica Neue" panose="02000503000000020004" pitchFamily="2" charset="0"/>
              </a:rPr>
              <a:t> </a:t>
            </a:r>
            <a:r>
              <a:rPr lang="es-ES_tradnl" sz="1400" dirty="0" err="1">
                <a:effectLst/>
                <a:latin typeface="Helvetica Neue" panose="02000503000000020004" pitchFamily="2" charset="0"/>
              </a:rPr>
              <a:t>Beisa</a:t>
            </a:r>
            <a:r>
              <a:rPr lang="es-ES_tradnl" sz="1400" dirty="0">
                <a:effectLst/>
                <a:latin typeface="Helvetica Neue" panose="02000503000000020004" pitchFamily="2" charset="0"/>
              </a:rPr>
              <a:t>.</a:t>
            </a:r>
          </a:p>
        </p:txBody>
      </p:sp>
      <p:sp>
        <p:nvSpPr>
          <p:cNvPr id="38" name="Rounded Rectangle 23">
            <a:extLst>
              <a:ext uri="{FF2B5EF4-FFF2-40B4-BE49-F238E27FC236}">
                <a16:creationId xmlns:a16="http://schemas.microsoft.com/office/drawing/2014/main" id="{3CDDFC21-5FED-BA15-DD4A-D6C681C50946}"/>
              </a:ext>
            </a:extLst>
          </p:cNvPr>
          <p:cNvSpPr/>
          <p:nvPr/>
        </p:nvSpPr>
        <p:spPr>
          <a:xfrm>
            <a:off x="10121225" y="3943819"/>
            <a:ext cx="1843283" cy="243226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9" name="Oval 38">
            <a:extLst>
              <a:ext uri="{FF2B5EF4-FFF2-40B4-BE49-F238E27FC236}">
                <a16:creationId xmlns:a16="http://schemas.microsoft.com/office/drawing/2014/main" id="{5219034A-B984-D510-6BEC-7D384DC27F86}"/>
              </a:ext>
            </a:extLst>
          </p:cNvPr>
          <p:cNvSpPr/>
          <p:nvPr/>
        </p:nvSpPr>
        <p:spPr>
          <a:xfrm>
            <a:off x="9941758" y="3723151"/>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tx1"/>
                </a:solidFill>
                <a:latin typeface="Work Sans" pitchFamily="2" charset="0"/>
                <a:ea typeface="Open Sans ExtraBold" panose="020B0606030504020204" pitchFamily="34" charset="0"/>
                <a:cs typeface="Open Sans ExtraBold" panose="020B0606030504020204" pitchFamily="34" charset="0"/>
              </a:rPr>
              <a:t>5</a:t>
            </a:r>
          </a:p>
        </p:txBody>
      </p:sp>
      <p:sp>
        <p:nvSpPr>
          <p:cNvPr id="40" name="TextBox 39">
            <a:extLst>
              <a:ext uri="{FF2B5EF4-FFF2-40B4-BE49-F238E27FC236}">
                <a16:creationId xmlns:a16="http://schemas.microsoft.com/office/drawing/2014/main" id="{A9663BB7-FDF7-4269-5A85-EC5E2050E94D}"/>
              </a:ext>
            </a:extLst>
          </p:cNvPr>
          <p:cNvSpPr txBox="1"/>
          <p:nvPr/>
        </p:nvSpPr>
        <p:spPr>
          <a:xfrm>
            <a:off x="10121225" y="4119628"/>
            <a:ext cx="1843283" cy="2031325"/>
          </a:xfrm>
          <a:prstGeom prst="rect">
            <a:avLst/>
          </a:prstGeom>
          <a:noFill/>
        </p:spPr>
        <p:txBody>
          <a:bodyPr wrap="square">
            <a:spAutoFit/>
          </a:bodyPr>
          <a:lstStyle/>
          <a:p>
            <a:r>
              <a:rPr lang="es-ES_tradnl" sz="1400" b="1" dirty="0">
                <a:effectLst/>
                <a:latin typeface="Helvetica Neue" panose="02000503000000020004" pitchFamily="2" charset="0"/>
              </a:rPr>
              <a:t>Playa de </a:t>
            </a:r>
            <a:r>
              <a:rPr lang="es-ES_tradnl" sz="1400" b="1" dirty="0" err="1">
                <a:effectLst/>
                <a:latin typeface="Helvetica Neue" panose="02000503000000020004" pitchFamily="2" charset="0"/>
              </a:rPr>
              <a:t>Diani</a:t>
            </a:r>
            <a:r>
              <a:rPr lang="es-ES_tradnl" sz="1400" b="1" dirty="0">
                <a:effectLst/>
                <a:latin typeface="Helvetica Neue" panose="02000503000000020004" pitchFamily="2" charset="0"/>
              </a:rPr>
              <a:t>: </a:t>
            </a:r>
            <a:r>
              <a:rPr lang="es-ES_tradnl" sz="1400" dirty="0">
                <a:effectLst/>
                <a:latin typeface="Helvetica Neue" panose="02000503000000020004" pitchFamily="2" charset="0"/>
              </a:rPr>
              <a:t>Una prístina costa de arena blanca a lo largo del Océano Índico, que ofrece relajación de lujo, snorkel y experiencias marinas.</a:t>
            </a:r>
          </a:p>
        </p:txBody>
      </p:sp>
      <p:sp>
        <p:nvSpPr>
          <p:cNvPr id="41" name="TextBox 40">
            <a:extLst>
              <a:ext uri="{FF2B5EF4-FFF2-40B4-BE49-F238E27FC236}">
                <a16:creationId xmlns:a16="http://schemas.microsoft.com/office/drawing/2014/main" id="{CCFEFFC6-D88C-D4C4-BD83-3F473E5830EA}"/>
              </a:ext>
            </a:extLst>
          </p:cNvPr>
          <p:cNvSpPr txBox="1"/>
          <p:nvPr/>
        </p:nvSpPr>
        <p:spPr>
          <a:xfrm>
            <a:off x="7919440" y="4169506"/>
            <a:ext cx="1997604" cy="2031325"/>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Parques Nacionales de </a:t>
            </a:r>
            <a:r>
              <a:rPr lang="es-ES_tradnl" sz="1400" b="1" dirty="0" err="1">
                <a:solidFill>
                  <a:schemeClr val="bg1"/>
                </a:solidFill>
                <a:effectLst/>
                <a:latin typeface="Helvetica Neue" panose="02000503000000020004" pitchFamily="2" charset="0"/>
              </a:rPr>
              <a:t>Tsavo</a:t>
            </a:r>
            <a:r>
              <a:rPr lang="es-ES_tradnl" sz="1400" b="1" dirty="0">
                <a:solidFill>
                  <a:schemeClr val="bg1"/>
                </a:solidFill>
                <a:effectLst/>
                <a:latin typeface="Helvetica Neue" panose="02000503000000020004" pitchFamily="2" charset="0"/>
              </a:rPr>
              <a:t> Este y Oeste: </a:t>
            </a:r>
            <a:r>
              <a:rPr lang="es-ES_tradnl" sz="1400" dirty="0">
                <a:solidFill>
                  <a:schemeClr val="bg1"/>
                </a:solidFill>
                <a:effectLst/>
                <a:latin typeface="Helvetica Neue" panose="02000503000000020004" pitchFamily="2" charset="0"/>
              </a:rPr>
              <a:t>Uno de los santuarios de vida silvestre más grandes de África, famoso por sus elefantes rojos y sus espectaculares paisajes.</a:t>
            </a:r>
          </a:p>
        </p:txBody>
      </p:sp>
    </p:spTree>
    <p:extLst>
      <p:ext uri="{BB962C8B-B14F-4D97-AF65-F5344CB8AC3E}">
        <p14:creationId xmlns:p14="http://schemas.microsoft.com/office/powerpoint/2010/main" val="3699525790"/>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5F0B0-DF63-0FAD-0583-3051F5418ADE}"/>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0D22B39-5BD8-C9D9-9EB9-558093254E8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164" b="2164"/>
          <a:stretch/>
        </p:blipFill>
        <p:spPr/>
      </p:pic>
      <p:sp>
        <p:nvSpPr>
          <p:cNvPr id="11" name="Rectangle 10">
            <a:extLst>
              <a:ext uri="{FF2B5EF4-FFF2-40B4-BE49-F238E27FC236}">
                <a16:creationId xmlns:a16="http://schemas.microsoft.com/office/drawing/2014/main" id="{D4632B78-13C8-F250-A19F-8928D48B715C}"/>
              </a:ext>
            </a:extLst>
          </p:cNvPr>
          <p:cNvSpPr/>
          <p:nvPr/>
        </p:nvSpPr>
        <p:spPr>
          <a:xfrm flipH="1">
            <a:off x="0" y="0"/>
            <a:ext cx="5386192"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D6337ACB-D126-3014-6E21-CA4E702BF1E9}"/>
              </a:ext>
            </a:extLst>
          </p:cNvPr>
          <p:cNvSpPr txBox="1"/>
          <p:nvPr/>
        </p:nvSpPr>
        <p:spPr>
          <a:xfrm>
            <a:off x="227492" y="328327"/>
            <a:ext cx="4591241" cy="830997"/>
          </a:xfrm>
          <a:prstGeom prst="rect">
            <a:avLst/>
          </a:prstGeom>
          <a:noFill/>
        </p:spPr>
        <p:txBody>
          <a:bodyPr wrap="square">
            <a:spAutoFit/>
          </a:bodyPr>
          <a:lstStyle/>
          <a:p>
            <a:r>
              <a:rPr lang="es-ES_tradnl" sz="2400" b="1" dirty="0" err="1">
                <a:solidFill>
                  <a:schemeClr val="bg1"/>
                </a:solidFill>
                <a:effectLst/>
                <a:latin typeface="Helvetica Neue" panose="02000503000000020004" pitchFamily="2" charset="0"/>
              </a:rPr>
              <a:t>Destinations</a:t>
            </a:r>
            <a:r>
              <a:rPr lang="es-ES_tradnl" sz="2400" b="1" dirty="0">
                <a:solidFill>
                  <a:schemeClr val="bg1"/>
                </a:solidFill>
                <a:effectLst/>
                <a:latin typeface="Helvetica Neue" panose="02000503000000020004" pitchFamily="2" charset="0"/>
              </a:rPr>
              <a:t> &amp; </a:t>
            </a:r>
            <a:r>
              <a:rPr lang="es-ES_tradnl" sz="2400" b="1" dirty="0" err="1">
                <a:solidFill>
                  <a:schemeClr val="bg1"/>
                </a:solidFill>
                <a:effectLst/>
                <a:latin typeface="Helvetica Neue" panose="02000503000000020004" pitchFamily="2" charset="0"/>
              </a:rPr>
              <a:t>Shared</a:t>
            </a:r>
            <a:r>
              <a:rPr lang="es-ES_tradnl" sz="2400" b="1" dirty="0">
                <a:solidFill>
                  <a:schemeClr val="bg1"/>
                </a:solidFill>
                <a:effectLst/>
                <a:latin typeface="Helvetica Neue" panose="02000503000000020004" pitchFamily="2" charset="0"/>
              </a:rPr>
              <a:t> Itineraries</a:t>
            </a:r>
            <a:endParaRPr lang="es-ES_tradnl" sz="2400" dirty="0">
              <a:solidFill>
                <a:schemeClr val="bg1"/>
              </a:solidFill>
              <a:effectLst/>
              <a:latin typeface="Helvetica Neue" panose="02000503000000020004" pitchFamily="2" charset="0"/>
            </a:endParaRPr>
          </a:p>
        </p:txBody>
      </p:sp>
      <p:sp>
        <p:nvSpPr>
          <p:cNvPr id="22" name="TextBox 21">
            <a:extLst>
              <a:ext uri="{FF2B5EF4-FFF2-40B4-BE49-F238E27FC236}">
                <a16:creationId xmlns:a16="http://schemas.microsoft.com/office/drawing/2014/main" id="{4A99ADDA-6BF7-5E2B-CD40-49479A080A6A}"/>
              </a:ext>
            </a:extLst>
          </p:cNvPr>
          <p:cNvSpPr txBox="1"/>
          <p:nvPr/>
        </p:nvSpPr>
        <p:spPr>
          <a:xfrm>
            <a:off x="227492" y="1211459"/>
            <a:ext cx="5115365" cy="2031325"/>
          </a:xfrm>
          <a:prstGeom prst="rect">
            <a:avLst/>
          </a:prstGeom>
          <a:noFill/>
        </p:spPr>
        <p:txBody>
          <a:bodyPr wrap="square">
            <a:spAutoFit/>
          </a:bodyPr>
          <a:lstStyle/>
          <a:p>
            <a:r>
              <a:rPr lang="es-ES_tradnl" sz="1400" dirty="0">
                <a:effectLst/>
                <a:latin typeface="Helvetica Neue" panose="02000503000000020004" pitchFamily="2" charset="0"/>
              </a:rPr>
              <a:t>En Especialistas en Aventuras Africanas, </a:t>
            </a:r>
            <a:r>
              <a:rPr lang="es-ES_tradnl" sz="1400" b="1" dirty="0">
                <a:effectLst/>
                <a:latin typeface="Helvetica Neue" panose="02000503000000020004" pitchFamily="2" charset="0"/>
              </a:rPr>
              <a:t>creamos experiencias de safari inmersivas y fluidas por África Oriental y Meridional</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combinando paisajes impresionantes, encuentros con la rica fauna y auténticas interacciones culturale</a:t>
            </a:r>
            <a:r>
              <a:rPr lang="es-ES_tradnl" sz="1400" dirty="0">
                <a:effectLst/>
                <a:latin typeface="Helvetica Neue" panose="02000503000000020004" pitchFamily="2" charset="0"/>
              </a:rPr>
              <a:t>s. Nuestros itinerarios, cuidadosamente diseñados, se adaptan a viajeros individuales (FIT), grupos y socios estratégicos de GSA, garantizando un servicio de primera clase y viajes memorables.</a:t>
            </a:r>
          </a:p>
        </p:txBody>
      </p:sp>
      <p:sp>
        <p:nvSpPr>
          <p:cNvPr id="23" name="Rounded Rectangle 23">
            <a:extLst>
              <a:ext uri="{FF2B5EF4-FFF2-40B4-BE49-F238E27FC236}">
                <a16:creationId xmlns:a16="http://schemas.microsoft.com/office/drawing/2014/main" id="{61825560-B90B-EC78-7454-DBF057F78430}"/>
              </a:ext>
            </a:extLst>
          </p:cNvPr>
          <p:cNvSpPr/>
          <p:nvPr/>
        </p:nvSpPr>
        <p:spPr>
          <a:xfrm>
            <a:off x="9072951" y="2414681"/>
            <a:ext cx="2729448" cy="1937877"/>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4" name="Oval 23">
            <a:extLst>
              <a:ext uri="{FF2B5EF4-FFF2-40B4-BE49-F238E27FC236}">
                <a16:creationId xmlns:a16="http://schemas.microsoft.com/office/drawing/2014/main" id="{1C63D151-54AB-20F7-AFF3-01AA242CD039}"/>
              </a:ext>
            </a:extLst>
          </p:cNvPr>
          <p:cNvSpPr/>
          <p:nvPr/>
        </p:nvSpPr>
        <p:spPr>
          <a:xfrm>
            <a:off x="8902116" y="2184676"/>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2</a:t>
            </a:r>
          </a:p>
        </p:txBody>
      </p:sp>
      <p:sp>
        <p:nvSpPr>
          <p:cNvPr id="25" name="Rounded Rectangle 23">
            <a:extLst>
              <a:ext uri="{FF2B5EF4-FFF2-40B4-BE49-F238E27FC236}">
                <a16:creationId xmlns:a16="http://schemas.microsoft.com/office/drawing/2014/main" id="{75459AD3-C0C6-0FA7-9879-F83D544F375E}"/>
              </a:ext>
            </a:extLst>
          </p:cNvPr>
          <p:cNvSpPr/>
          <p:nvPr/>
        </p:nvSpPr>
        <p:spPr>
          <a:xfrm>
            <a:off x="5863784" y="2414680"/>
            <a:ext cx="2798078" cy="1937877"/>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6" name="Oval 25">
            <a:extLst>
              <a:ext uri="{FF2B5EF4-FFF2-40B4-BE49-F238E27FC236}">
                <a16:creationId xmlns:a16="http://schemas.microsoft.com/office/drawing/2014/main" id="{6EFC53EF-3F78-9DF0-5383-E73070D0B50B}"/>
              </a:ext>
            </a:extLst>
          </p:cNvPr>
          <p:cNvSpPr/>
          <p:nvPr/>
        </p:nvSpPr>
        <p:spPr>
          <a:xfrm>
            <a:off x="5674807" y="2172010"/>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1</a:t>
            </a:r>
          </a:p>
        </p:txBody>
      </p:sp>
      <p:sp>
        <p:nvSpPr>
          <p:cNvPr id="27" name="Rounded Rectangle 23">
            <a:extLst>
              <a:ext uri="{FF2B5EF4-FFF2-40B4-BE49-F238E27FC236}">
                <a16:creationId xmlns:a16="http://schemas.microsoft.com/office/drawing/2014/main" id="{F69F7E47-22E3-38A5-0020-1DD5C9447B3D}"/>
              </a:ext>
            </a:extLst>
          </p:cNvPr>
          <p:cNvSpPr/>
          <p:nvPr/>
        </p:nvSpPr>
        <p:spPr>
          <a:xfrm>
            <a:off x="5871697" y="4695544"/>
            <a:ext cx="2798078" cy="17918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8" name="Oval 27">
            <a:extLst>
              <a:ext uri="{FF2B5EF4-FFF2-40B4-BE49-F238E27FC236}">
                <a16:creationId xmlns:a16="http://schemas.microsoft.com/office/drawing/2014/main" id="{E4272009-A493-ABF5-D08C-B14B8E36A5C7}"/>
              </a:ext>
            </a:extLst>
          </p:cNvPr>
          <p:cNvSpPr/>
          <p:nvPr/>
        </p:nvSpPr>
        <p:spPr>
          <a:xfrm>
            <a:off x="5669271" y="4487889"/>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3</a:t>
            </a:r>
          </a:p>
        </p:txBody>
      </p:sp>
      <p:sp>
        <p:nvSpPr>
          <p:cNvPr id="29" name="Rounded Rectangle 23">
            <a:extLst>
              <a:ext uri="{FF2B5EF4-FFF2-40B4-BE49-F238E27FC236}">
                <a16:creationId xmlns:a16="http://schemas.microsoft.com/office/drawing/2014/main" id="{6B288042-390C-8BC9-B254-4A1A5E7E5061}"/>
              </a:ext>
            </a:extLst>
          </p:cNvPr>
          <p:cNvSpPr/>
          <p:nvPr/>
        </p:nvSpPr>
        <p:spPr>
          <a:xfrm>
            <a:off x="9072950" y="4695545"/>
            <a:ext cx="2731575" cy="181588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0" name="Oval 29">
            <a:extLst>
              <a:ext uri="{FF2B5EF4-FFF2-40B4-BE49-F238E27FC236}">
                <a16:creationId xmlns:a16="http://schemas.microsoft.com/office/drawing/2014/main" id="{954E1F3D-8C66-E5B2-3A94-4FD0D95FB927}"/>
              </a:ext>
            </a:extLst>
          </p:cNvPr>
          <p:cNvSpPr/>
          <p:nvPr/>
        </p:nvSpPr>
        <p:spPr>
          <a:xfrm>
            <a:off x="8902116" y="4487889"/>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4</a:t>
            </a:r>
          </a:p>
        </p:txBody>
      </p:sp>
      <p:sp>
        <p:nvSpPr>
          <p:cNvPr id="31" name="TextBox 30">
            <a:extLst>
              <a:ext uri="{FF2B5EF4-FFF2-40B4-BE49-F238E27FC236}">
                <a16:creationId xmlns:a16="http://schemas.microsoft.com/office/drawing/2014/main" id="{0E528B16-1906-5A4B-2022-4930B59F99BB}"/>
              </a:ext>
            </a:extLst>
          </p:cNvPr>
          <p:cNvSpPr txBox="1"/>
          <p:nvPr/>
        </p:nvSpPr>
        <p:spPr>
          <a:xfrm>
            <a:off x="5823065" y="356242"/>
            <a:ext cx="4591241" cy="461665"/>
          </a:xfrm>
          <a:prstGeom prst="rect">
            <a:avLst/>
          </a:prstGeom>
          <a:noFill/>
        </p:spPr>
        <p:txBody>
          <a:bodyPr wrap="square">
            <a:spAutoFit/>
          </a:bodyPr>
          <a:lstStyle/>
          <a:p>
            <a:r>
              <a:rPr lang="es-ES_tradnl" sz="2400" b="1" dirty="0">
                <a:solidFill>
                  <a:schemeClr val="accent2"/>
                </a:solidFill>
                <a:effectLst/>
                <a:latin typeface="Helvetica Neue" panose="02000503000000020004" pitchFamily="2" charset="0"/>
              </a:rPr>
              <a:t>Destinos Clave que Cubrimos:</a:t>
            </a:r>
            <a:endParaRPr lang="es-ES_tradnl" sz="2400" dirty="0">
              <a:solidFill>
                <a:schemeClr val="accent2"/>
              </a:solidFill>
              <a:effectLst/>
              <a:latin typeface="Helvetica Neue" panose="02000503000000020004" pitchFamily="2" charset="0"/>
            </a:endParaRPr>
          </a:p>
        </p:txBody>
      </p:sp>
      <p:sp>
        <p:nvSpPr>
          <p:cNvPr id="32" name="TextBox 31">
            <a:extLst>
              <a:ext uri="{FF2B5EF4-FFF2-40B4-BE49-F238E27FC236}">
                <a16:creationId xmlns:a16="http://schemas.microsoft.com/office/drawing/2014/main" id="{9CA5DF85-A1A7-A7CD-5F04-435E6321C2A3}"/>
              </a:ext>
            </a:extLst>
          </p:cNvPr>
          <p:cNvSpPr txBox="1"/>
          <p:nvPr/>
        </p:nvSpPr>
        <p:spPr>
          <a:xfrm>
            <a:off x="5823064" y="776287"/>
            <a:ext cx="5981461" cy="707886"/>
          </a:xfrm>
          <a:prstGeom prst="rect">
            <a:avLst/>
          </a:prstGeom>
          <a:noFill/>
        </p:spPr>
        <p:txBody>
          <a:bodyPr wrap="square">
            <a:spAutoFit/>
          </a:bodyPr>
          <a:lstStyle/>
          <a:p>
            <a:r>
              <a:rPr lang="es-ES_tradnl" sz="2000" b="1" dirty="0">
                <a:latin typeface="Helvetica Neue" panose="02000503000000020004" pitchFamily="2" charset="0"/>
              </a:rPr>
              <a:t>2</a:t>
            </a:r>
            <a:r>
              <a:rPr lang="es-ES_tradnl" sz="2000" b="1" dirty="0">
                <a:effectLst/>
                <a:latin typeface="Helvetica Neue" panose="02000503000000020004" pitchFamily="2" charset="0"/>
              </a:rPr>
              <a:t>. Tanzania: El Espectáculo Máximo de la Vida Silvestre</a:t>
            </a:r>
            <a:endParaRPr lang="es-ES_tradnl" sz="2000" dirty="0">
              <a:effectLst/>
              <a:latin typeface="Helvetica Neue" panose="02000503000000020004" pitchFamily="2" charset="0"/>
            </a:endParaRPr>
          </a:p>
        </p:txBody>
      </p:sp>
      <p:sp>
        <p:nvSpPr>
          <p:cNvPr id="33" name="TextBox 32">
            <a:extLst>
              <a:ext uri="{FF2B5EF4-FFF2-40B4-BE49-F238E27FC236}">
                <a16:creationId xmlns:a16="http://schemas.microsoft.com/office/drawing/2014/main" id="{AADE0CD2-C104-C5DA-6632-DE0B5F27187A}"/>
              </a:ext>
            </a:extLst>
          </p:cNvPr>
          <p:cNvSpPr txBox="1"/>
          <p:nvPr/>
        </p:nvSpPr>
        <p:spPr>
          <a:xfrm>
            <a:off x="5848004" y="1395057"/>
            <a:ext cx="5956522" cy="738664"/>
          </a:xfrm>
          <a:prstGeom prst="rect">
            <a:avLst/>
          </a:prstGeom>
          <a:noFill/>
        </p:spPr>
        <p:txBody>
          <a:bodyPr wrap="square">
            <a:spAutoFit/>
          </a:bodyPr>
          <a:lstStyle/>
          <a:p>
            <a:r>
              <a:rPr lang="es-ES_tradnl" sz="1400" dirty="0">
                <a:effectLst/>
                <a:latin typeface="Helvetica Neue" panose="02000503000000020004" pitchFamily="2" charset="0"/>
              </a:rPr>
              <a:t>Tanzania ofrece </a:t>
            </a:r>
            <a:r>
              <a:rPr lang="es-ES_tradnl" sz="1400" b="1" dirty="0">
                <a:effectLst/>
                <a:latin typeface="Helvetica Neue" panose="02000503000000020004" pitchFamily="2" charset="0"/>
              </a:rPr>
              <a:t>circuitos de safari diversos e inigualables</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desde las vastas llanuras del </a:t>
            </a:r>
            <a:r>
              <a:rPr lang="es-ES_tradnl" sz="1400" b="1" dirty="0" err="1">
                <a:effectLst/>
                <a:latin typeface="Helvetica Neue" panose="02000503000000020004" pitchFamily="2" charset="0"/>
              </a:rPr>
              <a:t>Serengeti</a:t>
            </a:r>
            <a:r>
              <a:rPr lang="es-ES_tradnl" sz="1400" dirty="0">
                <a:effectLst/>
                <a:latin typeface="Helvetica Neue" panose="02000503000000020004" pitchFamily="2" charset="0"/>
              </a:rPr>
              <a:t> hasta la </a:t>
            </a:r>
            <a:r>
              <a:rPr lang="es-ES_tradnl" sz="1400" b="1" dirty="0">
                <a:effectLst/>
                <a:latin typeface="Helvetica Neue" panose="02000503000000020004" pitchFamily="2" charset="0"/>
              </a:rPr>
              <a:t>exótica isla de las especias</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Zanzíbar. </a:t>
            </a:r>
            <a:r>
              <a:rPr lang="es-ES_tradnl" sz="1400" dirty="0">
                <a:effectLst/>
                <a:latin typeface="Helvetica Neue" panose="02000503000000020004" pitchFamily="2" charset="0"/>
              </a:rPr>
              <a:t>Entre los lugares destacados se incluyen:</a:t>
            </a:r>
          </a:p>
        </p:txBody>
      </p:sp>
      <p:sp>
        <p:nvSpPr>
          <p:cNvPr id="34" name="TextBox 33">
            <a:extLst>
              <a:ext uri="{FF2B5EF4-FFF2-40B4-BE49-F238E27FC236}">
                <a16:creationId xmlns:a16="http://schemas.microsoft.com/office/drawing/2014/main" id="{A82AE820-D196-C993-4523-CBBF16908BE6}"/>
              </a:ext>
            </a:extLst>
          </p:cNvPr>
          <p:cNvSpPr txBox="1"/>
          <p:nvPr/>
        </p:nvSpPr>
        <p:spPr>
          <a:xfrm>
            <a:off x="5955353" y="2563775"/>
            <a:ext cx="2614940" cy="1169551"/>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Parque Nacional del </a:t>
            </a:r>
            <a:r>
              <a:rPr lang="es-ES_tradnl" sz="1400" b="1" dirty="0" err="1">
                <a:solidFill>
                  <a:schemeClr val="bg1"/>
                </a:solidFill>
                <a:effectLst/>
                <a:latin typeface="Helvetica Neue" panose="02000503000000020004" pitchFamily="2" charset="0"/>
              </a:rPr>
              <a:t>Serengeti</a:t>
            </a:r>
            <a:r>
              <a:rPr lang="es-ES_tradnl" sz="1400" dirty="0">
                <a:solidFill>
                  <a:schemeClr val="bg1"/>
                </a:solidFill>
                <a:effectLst/>
                <a:latin typeface="Helvetica Neue" panose="02000503000000020004" pitchFamily="2" charset="0"/>
              </a:rPr>
              <a:t>: famoso por sus interminables llanuras y por ser el punto de partida principal de la Gran Migración.</a:t>
            </a:r>
          </a:p>
        </p:txBody>
      </p:sp>
      <p:sp>
        <p:nvSpPr>
          <p:cNvPr id="35" name="TextBox 34">
            <a:extLst>
              <a:ext uri="{FF2B5EF4-FFF2-40B4-BE49-F238E27FC236}">
                <a16:creationId xmlns:a16="http://schemas.microsoft.com/office/drawing/2014/main" id="{249419F2-9A4D-E890-A6E3-42B3E015CE2A}"/>
              </a:ext>
            </a:extLst>
          </p:cNvPr>
          <p:cNvSpPr txBox="1"/>
          <p:nvPr/>
        </p:nvSpPr>
        <p:spPr>
          <a:xfrm>
            <a:off x="9141581" y="2536676"/>
            <a:ext cx="2729448" cy="1815882"/>
          </a:xfrm>
          <a:prstGeom prst="rect">
            <a:avLst/>
          </a:prstGeom>
          <a:noFill/>
        </p:spPr>
        <p:txBody>
          <a:bodyPr wrap="square">
            <a:spAutoFit/>
          </a:bodyPr>
          <a:lstStyle/>
          <a:p>
            <a:r>
              <a:rPr lang="es-ES_tradnl" sz="1400" b="1" dirty="0">
                <a:effectLst/>
                <a:latin typeface="Helvetica Neue" panose="02000503000000020004" pitchFamily="2" charset="0"/>
              </a:rPr>
              <a:t>Cráter del </a:t>
            </a:r>
            <a:r>
              <a:rPr lang="es-ES_tradnl" sz="1400" b="1" dirty="0" err="1">
                <a:effectLst/>
                <a:latin typeface="Helvetica Neue" panose="02000503000000020004" pitchFamily="2" charset="0"/>
              </a:rPr>
              <a:t>Ngorongoro</a:t>
            </a:r>
            <a:r>
              <a:rPr lang="es-ES_tradnl" sz="1400" b="1" dirty="0">
                <a:effectLst/>
                <a:latin typeface="Helvetica Neue" panose="02000503000000020004" pitchFamily="2" charset="0"/>
              </a:rPr>
              <a:t>: </a:t>
            </a:r>
            <a:r>
              <a:rPr lang="es-ES_tradnl" sz="1400" dirty="0">
                <a:effectLst/>
                <a:latin typeface="Helvetica Neue" panose="02000503000000020004" pitchFamily="2" charset="0"/>
              </a:rPr>
              <a:t>Declarado Patrimonio de la Humanidad por la UNESCO y una de las maravillas naturales más espectaculares de África, con densas poblaciones de fauna silvestre en una caldera volcánica colapsada.</a:t>
            </a:r>
          </a:p>
        </p:txBody>
      </p:sp>
      <p:sp>
        <p:nvSpPr>
          <p:cNvPr id="37" name="TextBox 36">
            <a:extLst>
              <a:ext uri="{FF2B5EF4-FFF2-40B4-BE49-F238E27FC236}">
                <a16:creationId xmlns:a16="http://schemas.microsoft.com/office/drawing/2014/main" id="{14F3DAFC-A77E-5BA2-70D0-2E35A61BD1A4}"/>
              </a:ext>
            </a:extLst>
          </p:cNvPr>
          <p:cNvSpPr txBox="1"/>
          <p:nvPr/>
        </p:nvSpPr>
        <p:spPr>
          <a:xfrm>
            <a:off x="5987940" y="4896697"/>
            <a:ext cx="2582353" cy="1384995"/>
          </a:xfrm>
          <a:prstGeom prst="rect">
            <a:avLst/>
          </a:prstGeom>
          <a:noFill/>
        </p:spPr>
        <p:txBody>
          <a:bodyPr wrap="square">
            <a:spAutoFit/>
          </a:bodyPr>
          <a:lstStyle/>
          <a:p>
            <a:r>
              <a:rPr lang="es-ES_tradnl" sz="1400" b="1" dirty="0">
                <a:effectLst/>
                <a:latin typeface="Helvetica Neue" panose="02000503000000020004" pitchFamily="2" charset="0"/>
              </a:rPr>
              <a:t>• Parque Nacional de </a:t>
            </a:r>
            <a:r>
              <a:rPr lang="es-ES_tradnl" sz="1400" b="1" dirty="0" err="1">
                <a:effectLst/>
                <a:latin typeface="Helvetica Neue" panose="02000503000000020004" pitchFamily="2" charset="0"/>
              </a:rPr>
              <a:t>Tarangire</a:t>
            </a:r>
            <a:r>
              <a:rPr lang="es-ES_tradnl" sz="1400" b="1" dirty="0">
                <a:effectLst/>
                <a:latin typeface="Helvetica Neue" panose="02000503000000020004" pitchFamily="2" charset="0"/>
              </a:rPr>
              <a:t>: </a:t>
            </a:r>
            <a:r>
              <a:rPr lang="es-ES_tradnl" sz="1400" dirty="0">
                <a:effectLst/>
                <a:latin typeface="Helvetica Neue" panose="02000503000000020004" pitchFamily="2" charset="0"/>
              </a:rPr>
              <a:t>conocido por sus enormes manadas de elefantes, sus icónicos baobabs y su vibrante avifauna.</a:t>
            </a:r>
          </a:p>
        </p:txBody>
      </p:sp>
      <p:sp>
        <p:nvSpPr>
          <p:cNvPr id="41" name="TextBox 40">
            <a:extLst>
              <a:ext uri="{FF2B5EF4-FFF2-40B4-BE49-F238E27FC236}">
                <a16:creationId xmlns:a16="http://schemas.microsoft.com/office/drawing/2014/main" id="{CFD699A6-4029-568F-1606-11B34B586FD0}"/>
              </a:ext>
            </a:extLst>
          </p:cNvPr>
          <p:cNvSpPr txBox="1"/>
          <p:nvPr/>
        </p:nvSpPr>
        <p:spPr>
          <a:xfrm>
            <a:off x="9141581" y="4886966"/>
            <a:ext cx="2660818" cy="1600438"/>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Zanzíbar e Islas de las Especias: </a:t>
            </a:r>
            <a:r>
              <a:rPr lang="es-ES_tradnl" sz="1400" dirty="0">
                <a:solidFill>
                  <a:schemeClr val="bg1"/>
                </a:solidFill>
                <a:effectLst/>
                <a:latin typeface="Helvetica Neue" panose="02000503000000020004" pitchFamily="2" charset="0"/>
              </a:rPr>
              <a:t>una escapada tropical después del safari que combina la cultura swahili, la histórica Ciudad de Piedra y resorts de playa de primera clase.</a:t>
            </a:r>
          </a:p>
        </p:txBody>
      </p:sp>
    </p:spTree>
    <p:extLst>
      <p:ext uri="{BB962C8B-B14F-4D97-AF65-F5344CB8AC3E}">
        <p14:creationId xmlns:p14="http://schemas.microsoft.com/office/powerpoint/2010/main" val="299602363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E4739-FFCB-FC30-8EEB-02F5F45AF757}"/>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CE0C9722-9D92-82F5-45F5-B2C40E56F54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253" b="2253"/>
          <a:stretch/>
        </p:blipFill>
        <p:spPr/>
      </p:pic>
      <p:sp>
        <p:nvSpPr>
          <p:cNvPr id="11" name="Rectangle 10">
            <a:extLst>
              <a:ext uri="{FF2B5EF4-FFF2-40B4-BE49-F238E27FC236}">
                <a16:creationId xmlns:a16="http://schemas.microsoft.com/office/drawing/2014/main" id="{4195A64F-D97D-EAB5-6CC8-D081FC8D74D7}"/>
              </a:ext>
            </a:extLst>
          </p:cNvPr>
          <p:cNvSpPr/>
          <p:nvPr/>
        </p:nvSpPr>
        <p:spPr>
          <a:xfrm flipH="1">
            <a:off x="0" y="0"/>
            <a:ext cx="5386192"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98B3E4CD-9760-1522-6852-CB72879405FC}"/>
              </a:ext>
            </a:extLst>
          </p:cNvPr>
          <p:cNvSpPr txBox="1"/>
          <p:nvPr/>
        </p:nvSpPr>
        <p:spPr>
          <a:xfrm>
            <a:off x="227492" y="328327"/>
            <a:ext cx="4591241" cy="830997"/>
          </a:xfrm>
          <a:prstGeom prst="rect">
            <a:avLst/>
          </a:prstGeom>
          <a:noFill/>
        </p:spPr>
        <p:txBody>
          <a:bodyPr wrap="square">
            <a:spAutoFit/>
          </a:bodyPr>
          <a:lstStyle/>
          <a:p>
            <a:r>
              <a:rPr lang="es-ES_tradnl" sz="2400" b="1" dirty="0" err="1">
                <a:solidFill>
                  <a:schemeClr val="bg1"/>
                </a:solidFill>
                <a:effectLst/>
                <a:latin typeface="Helvetica Neue" panose="02000503000000020004" pitchFamily="2" charset="0"/>
              </a:rPr>
              <a:t>Destinations</a:t>
            </a:r>
            <a:r>
              <a:rPr lang="es-ES_tradnl" sz="2400" b="1" dirty="0">
                <a:solidFill>
                  <a:schemeClr val="bg1"/>
                </a:solidFill>
                <a:effectLst/>
                <a:latin typeface="Helvetica Neue" panose="02000503000000020004" pitchFamily="2" charset="0"/>
              </a:rPr>
              <a:t> &amp; </a:t>
            </a:r>
            <a:r>
              <a:rPr lang="es-ES_tradnl" sz="2400" b="1" dirty="0" err="1">
                <a:solidFill>
                  <a:schemeClr val="bg1"/>
                </a:solidFill>
                <a:effectLst/>
                <a:latin typeface="Helvetica Neue" panose="02000503000000020004" pitchFamily="2" charset="0"/>
              </a:rPr>
              <a:t>Shared</a:t>
            </a:r>
            <a:r>
              <a:rPr lang="es-ES_tradnl" sz="2400" b="1" dirty="0">
                <a:solidFill>
                  <a:schemeClr val="bg1"/>
                </a:solidFill>
                <a:effectLst/>
                <a:latin typeface="Helvetica Neue" panose="02000503000000020004" pitchFamily="2" charset="0"/>
              </a:rPr>
              <a:t> Itineraries</a:t>
            </a:r>
            <a:endParaRPr lang="es-ES_tradnl" sz="2400" dirty="0">
              <a:solidFill>
                <a:schemeClr val="bg1"/>
              </a:solidFill>
              <a:effectLst/>
              <a:latin typeface="Helvetica Neue" panose="02000503000000020004" pitchFamily="2" charset="0"/>
            </a:endParaRPr>
          </a:p>
        </p:txBody>
      </p:sp>
      <p:sp>
        <p:nvSpPr>
          <p:cNvPr id="22" name="TextBox 21">
            <a:extLst>
              <a:ext uri="{FF2B5EF4-FFF2-40B4-BE49-F238E27FC236}">
                <a16:creationId xmlns:a16="http://schemas.microsoft.com/office/drawing/2014/main" id="{86120066-C8C3-789B-C079-C9D6129A0F33}"/>
              </a:ext>
            </a:extLst>
          </p:cNvPr>
          <p:cNvSpPr txBox="1"/>
          <p:nvPr/>
        </p:nvSpPr>
        <p:spPr>
          <a:xfrm>
            <a:off x="202778" y="1167526"/>
            <a:ext cx="5115365" cy="2031325"/>
          </a:xfrm>
          <a:prstGeom prst="rect">
            <a:avLst/>
          </a:prstGeom>
          <a:noFill/>
        </p:spPr>
        <p:txBody>
          <a:bodyPr wrap="square">
            <a:spAutoFit/>
          </a:bodyPr>
          <a:lstStyle/>
          <a:p>
            <a:r>
              <a:rPr lang="es-ES_tradnl" sz="1400" dirty="0">
                <a:effectLst/>
                <a:latin typeface="Helvetica Neue" panose="02000503000000020004" pitchFamily="2" charset="0"/>
              </a:rPr>
              <a:t>En Especialistas en Aventuras Africanas, </a:t>
            </a:r>
            <a:r>
              <a:rPr lang="es-ES_tradnl" sz="1400" b="1" dirty="0">
                <a:effectLst/>
                <a:latin typeface="Helvetica Neue" panose="02000503000000020004" pitchFamily="2" charset="0"/>
              </a:rPr>
              <a:t>creamos experiencias de safari inmersivas y fluidas por África Oriental y Meridional</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combinando paisajes impresionantes, encuentros con la rica fauna y auténticas interacciones culturale</a:t>
            </a:r>
            <a:r>
              <a:rPr lang="es-ES_tradnl" sz="1400" dirty="0">
                <a:effectLst/>
                <a:latin typeface="Helvetica Neue" panose="02000503000000020004" pitchFamily="2" charset="0"/>
              </a:rPr>
              <a:t>s. Nuestros itinerarios, cuidadosamente diseñados, se adaptan a viajeros individuales (FIT), grupos y socios estratégicos de GSA, garantizando un servicio de primera clase y viajes memorables.</a:t>
            </a:r>
          </a:p>
        </p:txBody>
      </p:sp>
      <p:sp>
        <p:nvSpPr>
          <p:cNvPr id="27" name="Rounded Rectangle 23">
            <a:extLst>
              <a:ext uri="{FF2B5EF4-FFF2-40B4-BE49-F238E27FC236}">
                <a16:creationId xmlns:a16="http://schemas.microsoft.com/office/drawing/2014/main" id="{2122CD34-9672-D5A0-961D-79EC627FD274}"/>
              </a:ext>
            </a:extLst>
          </p:cNvPr>
          <p:cNvSpPr/>
          <p:nvPr/>
        </p:nvSpPr>
        <p:spPr>
          <a:xfrm>
            <a:off x="5798125" y="2971233"/>
            <a:ext cx="1896467" cy="3309291"/>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8" name="Oval 27">
            <a:extLst>
              <a:ext uri="{FF2B5EF4-FFF2-40B4-BE49-F238E27FC236}">
                <a16:creationId xmlns:a16="http://schemas.microsoft.com/office/drawing/2014/main" id="{0EDDD4BF-D668-98FF-E5CE-08A20AD08322}"/>
              </a:ext>
            </a:extLst>
          </p:cNvPr>
          <p:cNvSpPr/>
          <p:nvPr/>
        </p:nvSpPr>
        <p:spPr>
          <a:xfrm>
            <a:off x="5609147" y="2742252"/>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1</a:t>
            </a:r>
          </a:p>
        </p:txBody>
      </p:sp>
      <p:sp>
        <p:nvSpPr>
          <p:cNvPr id="29" name="Rounded Rectangle 23">
            <a:extLst>
              <a:ext uri="{FF2B5EF4-FFF2-40B4-BE49-F238E27FC236}">
                <a16:creationId xmlns:a16="http://schemas.microsoft.com/office/drawing/2014/main" id="{BA150C5E-033D-4BF6-FBB0-A09D7E1047F2}"/>
              </a:ext>
            </a:extLst>
          </p:cNvPr>
          <p:cNvSpPr/>
          <p:nvPr/>
        </p:nvSpPr>
        <p:spPr>
          <a:xfrm>
            <a:off x="7952173" y="2958185"/>
            <a:ext cx="1852776" cy="3238377"/>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0" name="Oval 29">
            <a:extLst>
              <a:ext uri="{FF2B5EF4-FFF2-40B4-BE49-F238E27FC236}">
                <a16:creationId xmlns:a16="http://schemas.microsoft.com/office/drawing/2014/main" id="{48C6FDBB-765E-AF57-E492-4872C9AA94C1}"/>
              </a:ext>
            </a:extLst>
          </p:cNvPr>
          <p:cNvSpPr/>
          <p:nvPr/>
        </p:nvSpPr>
        <p:spPr>
          <a:xfrm>
            <a:off x="7771509" y="2744297"/>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2</a:t>
            </a:r>
          </a:p>
        </p:txBody>
      </p:sp>
      <p:sp>
        <p:nvSpPr>
          <p:cNvPr id="31" name="TextBox 30">
            <a:extLst>
              <a:ext uri="{FF2B5EF4-FFF2-40B4-BE49-F238E27FC236}">
                <a16:creationId xmlns:a16="http://schemas.microsoft.com/office/drawing/2014/main" id="{02CB148A-A29B-1B3B-4558-4612A9922A56}"/>
              </a:ext>
            </a:extLst>
          </p:cNvPr>
          <p:cNvSpPr txBox="1"/>
          <p:nvPr/>
        </p:nvSpPr>
        <p:spPr>
          <a:xfrm>
            <a:off x="5823065" y="738630"/>
            <a:ext cx="4591241" cy="461665"/>
          </a:xfrm>
          <a:prstGeom prst="rect">
            <a:avLst/>
          </a:prstGeom>
          <a:noFill/>
        </p:spPr>
        <p:txBody>
          <a:bodyPr wrap="square">
            <a:spAutoFit/>
          </a:bodyPr>
          <a:lstStyle/>
          <a:p>
            <a:r>
              <a:rPr lang="es-ES_tradnl" sz="2400" b="1" dirty="0">
                <a:solidFill>
                  <a:schemeClr val="accent2"/>
                </a:solidFill>
                <a:effectLst/>
                <a:latin typeface="Helvetica Neue" panose="02000503000000020004" pitchFamily="2" charset="0"/>
              </a:rPr>
              <a:t>Destinos Clave que Cubrimos:</a:t>
            </a:r>
            <a:endParaRPr lang="es-ES_tradnl" sz="2400" dirty="0">
              <a:solidFill>
                <a:schemeClr val="accent2"/>
              </a:solidFill>
              <a:effectLst/>
              <a:latin typeface="Helvetica Neue" panose="02000503000000020004" pitchFamily="2" charset="0"/>
            </a:endParaRPr>
          </a:p>
        </p:txBody>
      </p:sp>
      <p:sp>
        <p:nvSpPr>
          <p:cNvPr id="32" name="TextBox 31">
            <a:extLst>
              <a:ext uri="{FF2B5EF4-FFF2-40B4-BE49-F238E27FC236}">
                <a16:creationId xmlns:a16="http://schemas.microsoft.com/office/drawing/2014/main" id="{B086299E-6028-DA4C-0325-19CB55956EE4}"/>
              </a:ext>
            </a:extLst>
          </p:cNvPr>
          <p:cNvSpPr txBox="1"/>
          <p:nvPr/>
        </p:nvSpPr>
        <p:spPr>
          <a:xfrm>
            <a:off x="5823065" y="1160376"/>
            <a:ext cx="5912830" cy="707886"/>
          </a:xfrm>
          <a:prstGeom prst="rect">
            <a:avLst/>
          </a:prstGeom>
          <a:noFill/>
        </p:spPr>
        <p:txBody>
          <a:bodyPr wrap="square">
            <a:spAutoFit/>
          </a:bodyPr>
          <a:lstStyle/>
          <a:p>
            <a:r>
              <a:rPr lang="es-ES_tradnl" sz="2000" b="1" dirty="0">
                <a:effectLst/>
                <a:latin typeface="Helvetica Neue" panose="02000503000000020004" pitchFamily="2" charset="0"/>
              </a:rPr>
              <a:t>3. Uganda y Ruanda: Safaris con Primates y Encuentros en la Selva</a:t>
            </a:r>
            <a:endParaRPr lang="es-ES_tradnl" sz="2000" dirty="0">
              <a:effectLst/>
              <a:latin typeface="Helvetica Neue" panose="02000503000000020004" pitchFamily="2" charset="0"/>
            </a:endParaRPr>
          </a:p>
        </p:txBody>
      </p:sp>
      <p:sp>
        <p:nvSpPr>
          <p:cNvPr id="33" name="TextBox 32">
            <a:extLst>
              <a:ext uri="{FF2B5EF4-FFF2-40B4-BE49-F238E27FC236}">
                <a16:creationId xmlns:a16="http://schemas.microsoft.com/office/drawing/2014/main" id="{59074643-A567-14DC-F67A-7680972A9088}"/>
              </a:ext>
            </a:extLst>
          </p:cNvPr>
          <p:cNvSpPr txBox="1"/>
          <p:nvPr/>
        </p:nvSpPr>
        <p:spPr>
          <a:xfrm>
            <a:off x="5823064" y="1933934"/>
            <a:ext cx="6141443" cy="738664"/>
          </a:xfrm>
          <a:prstGeom prst="rect">
            <a:avLst/>
          </a:prstGeom>
          <a:noFill/>
        </p:spPr>
        <p:txBody>
          <a:bodyPr wrap="square">
            <a:spAutoFit/>
          </a:bodyPr>
          <a:lstStyle/>
          <a:p>
            <a:r>
              <a:rPr lang="es-ES_tradnl" sz="1400" dirty="0">
                <a:effectLst/>
                <a:latin typeface="Helvetica Neue" panose="02000503000000020004" pitchFamily="2" charset="0"/>
              </a:rPr>
              <a:t>Las </a:t>
            </a:r>
            <a:r>
              <a:rPr lang="es-ES_tradnl" sz="1400" b="1" dirty="0">
                <a:effectLst/>
                <a:latin typeface="Helvetica Neue" panose="02000503000000020004" pitchFamily="2" charset="0"/>
              </a:rPr>
              <a:t>indómitas selvas tropicales</a:t>
            </a:r>
            <a:r>
              <a:rPr lang="es-ES_tradnl" sz="1400" dirty="0">
                <a:effectLst/>
                <a:latin typeface="Helvetica Neue" panose="02000503000000020004" pitchFamily="2" charset="0"/>
              </a:rPr>
              <a:t> de Uganda y Ruanda ofrecen experiencias únicas de avistamiento de </a:t>
            </a:r>
            <a:r>
              <a:rPr lang="es-ES_tradnl" sz="1400" b="1" dirty="0">
                <a:effectLst/>
                <a:latin typeface="Helvetica Neue" panose="02000503000000020004" pitchFamily="2" charset="0"/>
              </a:rPr>
              <a:t>gorilas y chimpancés</a:t>
            </a:r>
            <a:r>
              <a:rPr lang="es-ES_tradnl" sz="1400" dirty="0">
                <a:effectLst/>
                <a:latin typeface="Helvetica Neue" panose="02000503000000020004" pitchFamily="2" charset="0"/>
              </a:rPr>
              <a:t>, combinadas con </a:t>
            </a:r>
            <a:r>
              <a:rPr lang="es-ES_tradnl" sz="1400" b="1" dirty="0">
                <a:effectLst/>
                <a:latin typeface="Helvetica Neue" panose="02000503000000020004" pitchFamily="2" charset="0"/>
              </a:rPr>
              <a:t>paisajes espectaculares y una rica cultura</a:t>
            </a:r>
            <a:r>
              <a:rPr lang="es-ES_tradnl" sz="1400" dirty="0">
                <a:effectLst/>
                <a:latin typeface="Helvetica Neue" panose="02000503000000020004" pitchFamily="2" charset="0"/>
              </a:rPr>
              <a:t>.</a:t>
            </a:r>
          </a:p>
        </p:txBody>
      </p:sp>
      <p:sp>
        <p:nvSpPr>
          <p:cNvPr id="37" name="TextBox 36">
            <a:extLst>
              <a:ext uri="{FF2B5EF4-FFF2-40B4-BE49-F238E27FC236}">
                <a16:creationId xmlns:a16="http://schemas.microsoft.com/office/drawing/2014/main" id="{9033F77D-2B4A-3848-632C-CA95ACB28DFC}"/>
              </a:ext>
            </a:extLst>
          </p:cNvPr>
          <p:cNvSpPr txBox="1"/>
          <p:nvPr/>
        </p:nvSpPr>
        <p:spPr>
          <a:xfrm>
            <a:off x="5831242" y="3147267"/>
            <a:ext cx="1721224" cy="3108543"/>
          </a:xfrm>
          <a:prstGeom prst="rect">
            <a:avLst/>
          </a:prstGeom>
          <a:noFill/>
        </p:spPr>
        <p:txBody>
          <a:bodyPr wrap="square">
            <a:spAutoFit/>
          </a:bodyPr>
          <a:lstStyle/>
          <a:p>
            <a:r>
              <a:rPr lang="es-ES_tradnl" sz="1400" b="1" dirty="0">
                <a:effectLst/>
                <a:latin typeface="Helvetica Neue" panose="02000503000000020004" pitchFamily="2" charset="0"/>
              </a:rPr>
              <a:t>Bosque Impenetrable de </a:t>
            </a:r>
            <a:r>
              <a:rPr lang="es-ES_tradnl" sz="1400" b="1" dirty="0" err="1">
                <a:effectLst/>
                <a:latin typeface="Helvetica Neue" panose="02000503000000020004" pitchFamily="2" charset="0"/>
              </a:rPr>
              <a:t>Bwindi</a:t>
            </a:r>
            <a:r>
              <a:rPr lang="es-ES_tradnl" sz="1400" b="1" dirty="0">
                <a:effectLst/>
                <a:latin typeface="Helvetica Neue" panose="02000503000000020004" pitchFamily="2" charset="0"/>
              </a:rPr>
              <a:t> (Uganda) y Parque Nacional de los Volcanes (Ruanda): </a:t>
            </a:r>
            <a:r>
              <a:rPr lang="es-ES_tradnl" sz="1400" dirty="0">
                <a:effectLst/>
                <a:latin typeface="Helvetica Neue" panose="02000503000000020004" pitchFamily="2" charset="0"/>
              </a:rPr>
              <a:t>Los mejores destinos para el senderismo con gorilas de montaña, que ofrecen encuentros cercanos con estos majestuosos primates.</a:t>
            </a:r>
          </a:p>
        </p:txBody>
      </p:sp>
      <p:sp>
        <p:nvSpPr>
          <p:cNvPr id="38" name="Rounded Rectangle 23">
            <a:extLst>
              <a:ext uri="{FF2B5EF4-FFF2-40B4-BE49-F238E27FC236}">
                <a16:creationId xmlns:a16="http://schemas.microsoft.com/office/drawing/2014/main" id="{5533008B-2035-4F69-FB7F-134FE2AA5F99}"/>
              </a:ext>
            </a:extLst>
          </p:cNvPr>
          <p:cNvSpPr/>
          <p:nvPr/>
        </p:nvSpPr>
        <p:spPr>
          <a:xfrm>
            <a:off x="10045933" y="2921356"/>
            <a:ext cx="1809717" cy="3275206"/>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9" name="Oval 38">
            <a:extLst>
              <a:ext uri="{FF2B5EF4-FFF2-40B4-BE49-F238E27FC236}">
                <a16:creationId xmlns:a16="http://schemas.microsoft.com/office/drawing/2014/main" id="{C01ADF08-733B-F182-C078-74016FA63A93}"/>
              </a:ext>
            </a:extLst>
          </p:cNvPr>
          <p:cNvSpPr/>
          <p:nvPr/>
        </p:nvSpPr>
        <p:spPr>
          <a:xfrm>
            <a:off x="9856955" y="2700688"/>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3</a:t>
            </a:r>
          </a:p>
        </p:txBody>
      </p:sp>
      <p:sp>
        <p:nvSpPr>
          <p:cNvPr id="40" name="TextBox 39">
            <a:extLst>
              <a:ext uri="{FF2B5EF4-FFF2-40B4-BE49-F238E27FC236}">
                <a16:creationId xmlns:a16="http://schemas.microsoft.com/office/drawing/2014/main" id="{501A67C9-5726-8B58-5E82-EEEE27E7B570}"/>
              </a:ext>
            </a:extLst>
          </p:cNvPr>
          <p:cNvSpPr txBox="1"/>
          <p:nvPr/>
        </p:nvSpPr>
        <p:spPr>
          <a:xfrm>
            <a:off x="10095675" y="3097165"/>
            <a:ext cx="1707969" cy="2031325"/>
          </a:xfrm>
          <a:prstGeom prst="rect">
            <a:avLst/>
          </a:prstGeom>
          <a:noFill/>
        </p:spPr>
        <p:txBody>
          <a:bodyPr wrap="square">
            <a:spAutoFit/>
          </a:bodyPr>
          <a:lstStyle/>
          <a:p>
            <a:r>
              <a:rPr lang="es-ES_tradnl" sz="1400" b="1" dirty="0">
                <a:effectLst/>
                <a:latin typeface="Helvetica Neue" panose="02000503000000020004" pitchFamily="2" charset="0"/>
              </a:rPr>
              <a:t>Parque Nacional Reina Isabel: </a:t>
            </a:r>
            <a:r>
              <a:rPr lang="es-ES_tradnl" sz="1400" dirty="0">
                <a:effectLst/>
                <a:latin typeface="Helvetica Neue" panose="02000503000000020004" pitchFamily="2" charset="0"/>
              </a:rPr>
              <a:t>Conocido por su diversa fauna, leones trepadores de árboles y el safari en barco por el Canal de </a:t>
            </a:r>
            <a:r>
              <a:rPr lang="es-ES_tradnl" sz="1400" dirty="0" err="1">
                <a:effectLst/>
                <a:latin typeface="Helvetica Neue" panose="02000503000000020004" pitchFamily="2" charset="0"/>
              </a:rPr>
              <a:t>Kazinga</a:t>
            </a:r>
            <a:r>
              <a:rPr lang="es-ES_tradnl" sz="1400" dirty="0">
                <a:effectLst/>
                <a:latin typeface="Helvetica Neue" panose="02000503000000020004" pitchFamily="2" charset="0"/>
              </a:rPr>
              <a:t>.</a:t>
            </a:r>
          </a:p>
        </p:txBody>
      </p:sp>
      <p:sp>
        <p:nvSpPr>
          <p:cNvPr id="41" name="TextBox 40">
            <a:extLst>
              <a:ext uri="{FF2B5EF4-FFF2-40B4-BE49-F238E27FC236}">
                <a16:creationId xmlns:a16="http://schemas.microsoft.com/office/drawing/2014/main" id="{AF6EF57E-AA5C-09FF-53A4-7AC67C705CE8}"/>
              </a:ext>
            </a:extLst>
          </p:cNvPr>
          <p:cNvSpPr txBox="1"/>
          <p:nvPr/>
        </p:nvSpPr>
        <p:spPr>
          <a:xfrm>
            <a:off x="7970564" y="3147043"/>
            <a:ext cx="1809717" cy="1815882"/>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Parque Nacional de </a:t>
            </a:r>
            <a:r>
              <a:rPr lang="es-ES_tradnl" sz="1400" b="1" dirty="0" err="1">
                <a:solidFill>
                  <a:schemeClr val="bg1"/>
                </a:solidFill>
                <a:effectLst/>
                <a:latin typeface="Helvetica Neue" panose="02000503000000020004" pitchFamily="2" charset="0"/>
              </a:rPr>
              <a:t>Kibale</a:t>
            </a:r>
            <a:r>
              <a:rPr lang="es-ES_tradnl" sz="1400" b="1" dirty="0">
                <a:solidFill>
                  <a:schemeClr val="bg1"/>
                </a:solidFill>
                <a:effectLst/>
                <a:latin typeface="Helvetica Neue" panose="02000503000000020004" pitchFamily="2" charset="0"/>
              </a:rPr>
              <a:t> (Uganda): </a:t>
            </a:r>
            <a:r>
              <a:rPr lang="es-ES_tradnl" sz="1400" dirty="0">
                <a:solidFill>
                  <a:schemeClr val="bg1"/>
                </a:solidFill>
                <a:effectLst/>
                <a:latin typeface="Helvetica Neue" panose="02000503000000020004" pitchFamily="2" charset="0"/>
              </a:rPr>
              <a:t>La capital africana de los primates, hogar de chimpancés y otras 13 especies de primates.</a:t>
            </a:r>
          </a:p>
        </p:txBody>
      </p:sp>
    </p:spTree>
    <p:extLst>
      <p:ext uri="{BB962C8B-B14F-4D97-AF65-F5344CB8AC3E}">
        <p14:creationId xmlns:p14="http://schemas.microsoft.com/office/powerpoint/2010/main" val="3764802717"/>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09F6-1150-1AD7-0E9E-9387977B6C5A}"/>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BE9E6581-21E3-C166-6E6F-9FAF8F55E86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558" b="7558"/>
          <a:stretch/>
        </p:blipFill>
        <p:spPr/>
      </p:pic>
      <p:sp>
        <p:nvSpPr>
          <p:cNvPr id="11" name="Rectangle 10">
            <a:extLst>
              <a:ext uri="{FF2B5EF4-FFF2-40B4-BE49-F238E27FC236}">
                <a16:creationId xmlns:a16="http://schemas.microsoft.com/office/drawing/2014/main" id="{90F987A0-20CF-E820-9D8E-6E7DC79D1C69}"/>
              </a:ext>
            </a:extLst>
          </p:cNvPr>
          <p:cNvSpPr/>
          <p:nvPr/>
        </p:nvSpPr>
        <p:spPr>
          <a:xfrm flipH="1">
            <a:off x="0" y="0"/>
            <a:ext cx="5386192" cy="3429000"/>
          </a:xfrm>
          <a:prstGeom prst="rect">
            <a:avLst/>
          </a:prstGeom>
          <a:gradFill flip="none" rotWithShape="1">
            <a:gsLst>
              <a:gs pos="34000">
                <a:schemeClr val="accent1"/>
              </a:gs>
              <a:gs pos="100000">
                <a:schemeClr val="accent1">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TextBox 11">
            <a:extLst>
              <a:ext uri="{FF2B5EF4-FFF2-40B4-BE49-F238E27FC236}">
                <a16:creationId xmlns:a16="http://schemas.microsoft.com/office/drawing/2014/main" id="{DC7AB6AA-0039-F32F-0ED3-0A0B8B2B6C2D}"/>
              </a:ext>
            </a:extLst>
          </p:cNvPr>
          <p:cNvSpPr txBox="1"/>
          <p:nvPr/>
        </p:nvSpPr>
        <p:spPr>
          <a:xfrm>
            <a:off x="227492" y="328327"/>
            <a:ext cx="4591241" cy="830997"/>
          </a:xfrm>
          <a:prstGeom prst="rect">
            <a:avLst/>
          </a:prstGeom>
          <a:noFill/>
        </p:spPr>
        <p:txBody>
          <a:bodyPr wrap="square">
            <a:spAutoFit/>
          </a:bodyPr>
          <a:lstStyle/>
          <a:p>
            <a:r>
              <a:rPr lang="es-ES_tradnl" sz="2400" b="1" dirty="0" err="1">
                <a:solidFill>
                  <a:schemeClr val="bg1"/>
                </a:solidFill>
                <a:effectLst/>
                <a:latin typeface="Helvetica Neue" panose="02000503000000020004" pitchFamily="2" charset="0"/>
              </a:rPr>
              <a:t>Destinations</a:t>
            </a:r>
            <a:r>
              <a:rPr lang="es-ES_tradnl" sz="2400" b="1" dirty="0">
                <a:solidFill>
                  <a:schemeClr val="bg1"/>
                </a:solidFill>
                <a:effectLst/>
                <a:latin typeface="Helvetica Neue" panose="02000503000000020004" pitchFamily="2" charset="0"/>
              </a:rPr>
              <a:t> &amp; </a:t>
            </a:r>
            <a:r>
              <a:rPr lang="es-ES_tradnl" sz="2400" b="1" dirty="0" err="1">
                <a:solidFill>
                  <a:schemeClr val="bg1"/>
                </a:solidFill>
                <a:effectLst/>
                <a:latin typeface="Helvetica Neue" panose="02000503000000020004" pitchFamily="2" charset="0"/>
              </a:rPr>
              <a:t>Shared</a:t>
            </a:r>
            <a:r>
              <a:rPr lang="es-ES_tradnl" sz="2400" b="1" dirty="0">
                <a:solidFill>
                  <a:schemeClr val="bg1"/>
                </a:solidFill>
                <a:effectLst/>
                <a:latin typeface="Helvetica Neue" panose="02000503000000020004" pitchFamily="2" charset="0"/>
              </a:rPr>
              <a:t> Itineraries</a:t>
            </a:r>
            <a:endParaRPr lang="es-ES_tradnl" sz="2400" dirty="0">
              <a:solidFill>
                <a:schemeClr val="bg1"/>
              </a:solidFill>
              <a:effectLst/>
              <a:latin typeface="Helvetica Neue" panose="02000503000000020004" pitchFamily="2" charset="0"/>
            </a:endParaRPr>
          </a:p>
        </p:txBody>
      </p:sp>
      <p:sp>
        <p:nvSpPr>
          <p:cNvPr id="22" name="TextBox 21">
            <a:extLst>
              <a:ext uri="{FF2B5EF4-FFF2-40B4-BE49-F238E27FC236}">
                <a16:creationId xmlns:a16="http://schemas.microsoft.com/office/drawing/2014/main" id="{FC86A50E-B4EB-42D0-EC25-F3E70D9FDBE8}"/>
              </a:ext>
            </a:extLst>
          </p:cNvPr>
          <p:cNvSpPr txBox="1"/>
          <p:nvPr/>
        </p:nvSpPr>
        <p:spPr>
          <a:xfrm>
            <a:off x="202778" y="1111076"/>
            <a:ext cx="5115365" cy="2031325"/>
          </a:xfrm>
          <a:prstGeom prst="rect">
            <a:avLst/>
          </a:prstGeom>
          <a:noFill/>
        </p:spPr>
        <p:txBody>
          <a:bodyPr wrap="square">
            <a:spAutoFit/>
          </a:bodyPr>
          <a:lstStyle/>
          <a:p>
            <a:r>
              <a:rPr lang="es-ES_tradnl" sz="1400" dirty="0">
                <a:effectLst/>
                <a:latin typeface="Helvetica Neue" panose="02000503000000020004" pitchFamily="2" charset="0"/>
              </a:rPr>
              <a:t>En Especialistas en Aventuras Africanas, </a:t>
            </a:r>
            <a:r>
              <a:rPr lang="es-ES_tradnl" sz="1400" b="1" dirty="0">
                <a:effectLst/>
                <a:latin typeface="Helvetica Neue" panose="02000503000000020004" pitchFamily="2" charset="0"/>
              </a:rPr>
              <a:t>creamos experiencias de safari inmersivas y fluidas por África Oriental y Meridional</a:t>
            </a:r>
            <a:r>
              <a:rPr lang="es-ES_tradnl" sz="1400" dirty="0">
                <a:effectLst/>
                <a:latin typeface="Helvetica Neue" panose="02000503000000020004" pitchFamily="2" charset="0"/>
              </a:rPr>
              <a:t>, </a:t>
            </a:r>
            <a:r>
              <a:rPr lang="es-ES_tradnl" sz="1400" b="1" dirty="0">
                <a:effectLst/>
                <a:latin typeface="Helvetica Neue" panose="02000503000000020004" pitchFamily="2" charset="0"/>
              </a:rPr>
              <a:t>combinando paisajes impresionantes, encuentros con la rica fauna y auténticas interacciones culturale</a:t>
            </a:r>
            <a:r>
              <a:rPr lang="es-ES_tradnl" sz="1400" dirty="0">
                <a:effectLst/>
                <a:latin typeface="Helvetica Neue" panose="02000503000000020004" pitchFamily="2" charset="0"/>
              </a:rPr>
              <a:t>s. Nuestros itinerarios, cuidadosamente diseñados, se adaptan a viajeros individuales (FIT), grupos y socios estratégicos de GSA, garantizando un servicio de primera clase y viajes memorables.</a:t>
            </a:r>
          </a:p>
        </p:txBody>
      </p:sp>
      <p:sp>
        <p:nvSpPr>
          <p:cNvPr id="23" name="Rounded Rectangle 23">
            <a:extLst>
              <a:ext uri="{FF2B5EF4-FFF2-40B4-BE49-F238E27FC236}">
                <a16:creationId xmlns:a16="http://schemas.microsoft.com/office/drawing/2014/main" id="{127BBD45-BF3E-6C7A-D41C-97E7FC1B0C39}"/>
              </a:ext>
            </a:extLst>
          </p:cNvPr>
          <p:cNvSpPr/>
          <p:nvPr/>
        </p:nvSpPr>
        <p:spPr>
          <a:xfrm>
            <a:off x="9072951" y="3088014"/>
            <a:ext cx="2731575" cy="1472861"/>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4" name="Oval 23">
            <a:extLst>
              <a:ext uri="{FF2B5EF4-FFF2-40B4-BE49-F238E27FC236}">
                <a16:creationId xmlns:a16="http://schemas.microsoft.com/office/drawing/2014/main" id="{46BA81AA-386F-0563-C953-42590913CB4A}"/>
              </a:ext>
            </a:extLst>
          </p:cNvPr>
          <p:cNvSpPr/>
          <p:nvPr/>
        </p:nvSpPr>
        <p:spPr>
          <a:xfrm>
            <a:off x="8902116" y="2858009"/>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tx1"/>
                </a:solidFill>
                <a:latin typeface="Work Sans" pitchFamily="2" charset="0"/>
                <a:ea typeface="Open Sans ExtraBold" panose="020B0606030504020204" pitchFamily="34" charset="0"/>
                <a:cs typeface="Open Sans ExtraBold" panose="020B0606030504020204" pitchFamily="34" charset="0"/>
              </a:rPr>
              <a:t>2</a:t>
            </a:r>
          </a:p>
        </p:txBody>
      </p:sp>
      <p:sp>
        <p:nvSpPr>
          <p:cNvPr id="25" name="Rounded Rectangle 23">
            <a:extLst>
              <a:ext uri="{FF2B5EF4-FFF2-40B4-BE49-F238E27FC236}">
                <a16:creationId xmlns:a16="http://schemas.microsoft.com/office/drawing/2014/main" id="{2D5E43D9-79FF-F39D-C497-E21FA6C6187B}"/>
              </a:ext>
            </a:extLst>
          </p:cNvPr>
          <p:cNvSpPr/>
          <p:nvPr/>
        </p:nvSpPr>
        <p:spPr>
          <a:xfrm>
            <a:off x="5863784" y="3088013"/>
            <a:ext cx="2798078" cy="147286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6" name="Oval 25">
            <a:extLst>
              <a:ext uri="{FF2B5EF4-FFF2-40B4-BE49-F238E27FC236}">
                <a16:creationId xmlns:a16="http://schemas.microsoft.com/office/drawing/2014/main" id="{36F6CCBE-046C-E25C-1131-5845E0E243A9}"/>
              </a:ext>
            </a:extLst>
          </p:cNvPr>
          <p:cNvSpPr/>
          <p:nvPr/>
        </p:nvSpPr>
        <p:spPr>
          <a:xfrm>
            <a:off x="5674807" y="2845343"/>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1</a:t>
            </a:r>
          </a:p>
        </p:txBody>
      </p:sp>
      <p:sp>
        <p:nvSpPr>
          <p:cNvPr id="27" name="Rounded Rectangle 23">
            <a:extLst>
              <a:ext uri="{FF2B5EF4-FFF2-40B4-BE49-F238E27FC236}">
                <a16:creationId xmlns:a16="http://schemas.microsoft.com/office/drawing/2014/main" id="{29124737-A8AE-B148-120A-0C3636D732A0}"/>
              </a:ext>
            </a:extLst>
          </p:cNvPr>
          <p:cNvSpPr/>
          <p:nvPr/>
        </p:nvSpPr>
        <p:spPr>
          <a:xfrm>
            <a:off x="5871697" y="4889455"/>
            <a:ext cx="2725256" cy="14728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28" name="Oval 27">
            <a:extLst>
              <a:ext uri="{FF2B5EF4-FFF2-40B4-BE49-F238E27FC236}">
                <a16:creationId xmlns:a16="http://schemas.microsoft.com/office/drawing/2014/main" id="{9C8A9931-2CB6-B5DE-7D57-C959B2C40FF8}"/>
              </a:ext>
            </a:extLst>
          </p:cNvPr>
          <p:cNvSpPr/>
          <p:nvPr/>
        </p:nvSpPr>
        <p:spPr>
          <a:xfrm>
            <a:off x="5682718" y="4660474"/>
            <a:ext cx="460010" cy="460010"/>
          </a:xfrm>
          <a:prstGeom prst="ellipse">
            <a:avLst/>
          </a:prstGeom>
          <a:solidFill>
            <a:schemeClr val="accent1">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tx1"/>
                </a:solidFill>
                <a:latin typeface="Work Sans" pitchFamily="2" charset="0"/>
                <a:ea typeface="Open Sans ExtraBold" panose="020B0606030504020204" pitchFamily="34" charset="0"/>
                <a:cs typeface="Open Sans ExtraBold" panose="020B0606030504020204" pitchFamily="34" charset="0"/>
              </a:rPr>
              <a:t>3</a:t>
            </a:r>
          </a:p>
        </p:txBody>
      </p:sp>
      <p:sp>
        <p:nvSpPr>
          <p:cNvPr id="29" name="Rounded Rectangle 23">
            <a:extLst>
              <a:ext uri="{FF2B5EF4-FFF2-40B4-BE49-F238E27FC236}">
                <a16:creationId xmlns:a16="http://schemas.microsoft.com/office/drawing/2014/main" id="{CA1A3130-7A80-CFDB-AFDF-ED709627161A}"/>
              </a:ext>
            </a:extLst>
          </p:cNvPr>
          <p:cNvSpPr/>
          <p:nvPr/>
        </p:nvSpPr>
        <p:spPr>
          <a:xfrm>
            <a:off x="9072950" y="4888763"/>
            <a:ext cx="2725257" cy="1472861"/>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bg1"/>
              </a:solidFill>
              <a:latin typeface="Work Sans" pitchFamily="2" charset="0"/>
              <a:ea typeface="Open Sans Light" panose="020B0606030504020204" pitchFamily="34" charset="0"/>
              <a:cs typeface="Open Sans Light" panose="020B0606030504020204" pitchFamily="34" charset="0"/>
            </a:endParaRPr>
          </a:p>
        </p:txBody>
      </p:sp>
      <p:sp>
        <p:nvSpPr>
          <p:cNvPr id="30" name="Oval 29">
            <a:extLst>
              <a:ext uri="{FF2B5EF4-FFF2-40B4-BE49-F238E27FC236}">
                <a16:creationId xmlns:a16="http://schemas.microsoft.com/office/drawing/2014/main" id="{85480BEF-89CD-7D50-4A87-F71DFD622EA5}"/>
              </a:ext>
            </a:extLst>
          </p:cNvPr>
          <p:cNvSpPr/>
          <p:nvPr/>
        </p:nvSpPr>
        <p:spPr>
          <a:xfrm>
            <a:off x="8892287" y="4662519"/>
            <a:ext cx="460010" cy="460010"/>
          </a:xfrm>
          <a:prstGeom prst="ellipse">
            <a:avLst/>
          </a:prstGeom>
          <a:solidFill>
            <a:schemeClr val="accent2">
              <a:lumMod val="60000"/>
              <a:lumOff val="40000"/>
            </a:schemeClr>
          </a:solidFill>
          <a:ln>
            <a:noFill/>
          </a:ln>
          <a:effectLst>
            <a:outerShdw blurRad="381000" dist="2540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50" b="1" dirty="0">
                <a:solidFill>
                  <a:schemeClr val="bg1"/>
                </a:solidFill>
                <a:latin typeface="Work Sans" pitchFamily="2" charset="0"/>
                <a:ea typeface="Open Sans ExtraBold" panose="020B0606030504020204" pitchFamily="34" charset="0"/>
                <a:cs typeface="Open Sans ExtraBold" panose="020B0606030504020204" pitchFamily="34" charset="0"/>
              </a:rPr>
              <a:t>4</a:t>
            </a:r>
          </a:p>
        </p:txBody>
      </p:sp>
      <p:sp>
        <p:nvSpPr>
          <p:cNvPr id="31" name="TextBox 30">
            <a:extLst>
              <a:ext uri="{FF2B5EF4-FFF2-40B4-BE49-F238E27FC236}">
                <a16:creationId xmlns:a16="http://schemas.microsoft.com/office/drawing/2014/main" id="{78865032-A513-1034-E97F-4564AC992847}"/>
              </a:ext>
            </a:extLst>
          </p:cNvPr>
          <p:cNvSpPr txBox="1"/>
          <p:nvPr/>
        </p:nvSpPr>
        <p:spPr>
          <a:xfrm>
            <a:off x="5823065" y="1029575"/>
            <a:ext cx="4591241" cy="461665"/>
          </a:xfrm>
          <a:prstGeom prst="rect">
            <a:avLst/>
          </a:prstGeom>
          <a:noFill/>
        </p:spPr>
        <p:txBody>
          <a:bodyPr wrap="square">
            <a:spAutoFit/>
          </a:bodyPr>
          <a:lstStyle/>
          <a:p>
            <a:r>
              <a:rPr lang="es-ES_tradnl" sz="2400" b="1" dirty="0">
                <a:solidFill>
                  <a:schemeClr val="accent2"/>
                </a:solidFill>
                <a:effectLst/>
                <a:latin typeface="Helvetica Neue" panose="02000503000000020004" pitchFamily="2" charset="0"/>
              </a:rPr>
              <a:t>Destinos Clave que Cubrimos:</a:t>
            </a:r>
            <a:endParaRPr lang="es-ES_tradnl" sz="2400" dirty="0">
              <a:solidFill>
                <a:schemeClr val="accent2"/>
              </a:solidFill>
              <a:effectLst/>
              <a:latin typeface="Helvetica Neue" panose="02000503000000020004" pitchFamily="2" charset="0"/>
            </a:endParaRPr>
          </a:p>
        </p:txBody>
      </p:sp>
      <p:sp>
        <p:nvSpPr>
          <p:cNvPr id="32" name="TextBox 31">
            <a:extLst>
              <a:ext uri="{FF2B5EF4-FFF2-40B4-BE49-F238E27FC236}">
                <a16:creationId xmlns:a16="http://schemas.microsoft.com/office/drawing/2014/main" id="{FCA7F5FC-11A0-E550-C2C1-139EAEA50F25}"/>
              </a:ext>
            </a:extLst>
          </p:cNvPr>
          <p:cNvSpPr txBox="1"/>
          <p:nvPr/>
        </p:nvSpPr>
        <p:spPr>
          <a:xfrm>
            <a:off x="5817330" y="1518992"/>
            <a:ext cx="5199118" cy="707886"/>
          </a:xfrm>
          <a:prstGeom prst="rect">
            <a:avLst/>
          </a:prstGeom>
          <a:noFill/>
        </p:spPr>
        <p:txBody>
          <a:bodyPr wrap="square">
            <a:spAutoFit/>
          </a:bodyPr>
          <a:lstStyle/>
          <a:p>
            <a:r>
              <a:rPr lang="es-ES_tradnl" sz="2000" b="1" dirty="0">
                <a:effectLst/>
                <a:latin typeface="Helvetica Neue" panose="02000503000000020004" pitchFamily="2" charset="0"/>
              </a:rPr>
              <a:t>4. África Austral: Ecosistemas Diversos y Safaris de Lujo</a:t>
            </a:r>
            <a:endParaRPr lang="es-ES_tradnl" sz="2000" dirty="0">
              <a:effectLst/>
              <a:latin typeface="Helvetica Neue" panose="02000503000000020004" pitchFamily="2" charset="0"/>
            </a:endParaRPr>
          </a:p>
        </p:txBody>
      </p:sp>
      <p:sp>
        <p:nvSpPr>
          <p:cNvPr id="33" name="TextBox 32">
            <a:extLst>
              <a:ext uri="{FF2B5EF4-FFF2-40B4-BE49-F238E27FC236}">
                <a16:creationId xmlns:a16="http://schemas.microsoft.com/office/drawing/2014/main" id="{B4A77473-A4EC-41B2-E80E-BCA87D77385D}"/>
              </a:ext>
            </a:extLst>
          </p:cNvPr>
          <p:cNvSpPr txBox="1"/>
          <p:nvPr/>
        </p:nvSpPr>
        <p:spPr>
          <a:xfrm>
            <a:off x="5841686" y="2163542"/>
            <a:ext cx="5956522" cy="523220"/>
          </a:xfrm>
          <a:prstGeom prst="rect">
            <a:avLst/>
          </a:prstGeom>
          <a:noFill/>
        </p:spPr>
        <p:txBody>
          <a:bodyPr wrap="square">
            <a:spAutoFit/>
          </a:bodyPr>
          <a:lstStyle/>
          <a:p>
            <a:r>
              <a:rPr lang="es-ES_tradnl" sz="1400" dirty="0">
                <a:effectLst/>
                <a:latin typeface="Helvetica Neue" panose="02000503000000020004" pitchFamily="2" charset="0"/>
              </a:rPr>
              <a:t>Ampliamos nuestra oferta al África Austral, atendiendo a viajeros de lujo, aventureros y amantes de la naturaleza. Destinos incluidos:</a:t>
            </a:r>
          </a:p>
        </p:txBody>
      </p:sp>
      <p:sp>
        <p:nvSpPr>
          <p:cNvPr id="34" name="TextBox 33">
            <a:extLst>
              <a:ext uri="{FF2B5EF4-FFF2-40B4-BE49-F238E27FC236}">
                <a16:creationId xmlns:a16="http://schemas.microsoft.com/office/drawing/2014/main" id="{B43B35BB-F878-DE64-04FE-CB5A0AC75FA1}"/>
              </a:ext>
            </a:extLst>
          </p:cNvPr>
          <p:cNvSpPr txBox="1"/>
          <p:nvPr/>
        </p:nvSpPr>
        <p:spPr>
          <a:xfrm>
            <a:off x="6013223" y="3163524"/>
            <a:ext cx="2614940" cy="1384995"/>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Botsuana: </a:t>
            </a:r>
            <a:r>
              <a:rPr lang="es-ES_tradnl" sz="1400" dirty="0">
                <a:solidFill>
                  <a:schemeClr val="bg1"/>
                </a:solidFill>
                <a:effectLst/>
                <a:latin typeface="Helvetica Neue" panose="02000503000000020004" pitchFamily="2" charset="0"/>
              </a:rPr>
              <a:t>Experimente los safaris en </a:t>
            </a:r>
            <a:r>
              <a:rPr lang="es-ES_tradnl" sz="1400" dirty="0" err="1">
                <a:solidFill>
                  <a:schemeClr val="bg1"/>
                </a:solidFill>
                <a:effectLst/>
                <a:latin typeface="Helvetica Neue" panose="02000503000000020004" pitchFamily="2" charset="0"/>
              </a:rPr>
              <a:t>mokoro</a:t>
            </a:r>
            <a:r>
              <a:rPr lang="es-ES_tradnl" sz="1400" dirty="0">
                <a:solidFill>
                  <a:schemeClr val="bg1"/>
                </a:solidFill>
                <a:effectLst/>
                <a:latin typeface="Helvetica Neue" panose="02000503000000020004" pitchFamily="2" charset="0"/>
              </a:rPr>
              <a:t> del Delta del Okavango, las manadas de elefantes del </a:t>
            </a:r>
            <a:r>
              <a:rPr lang="es-ES_tradnl" sz="1400" dirty="0" err="1">
                <a:solidFill>
                  <a:schemeClr val="bg1"/>
                </a:solidFill>
                <a:effectLst/>
                <a:latin typeface="Helvetica Neue" panose="02000503000000020004" pitchFamily="2" charset="0"/>
              </a:rPr>
              <a:t>Chobe</a:t>
            </a:r>
            <a:r>
              <a:rPr lang="es-ES_tradnl" sz="1400" dirty="0">
                <a:solidFill>
                  <a:schemeClr val="bg1"/>
                </a:solidFill>
                <a:effectLst/>
                <a:latin typeface="Helvetica Neue" panose="02000503000000020004" pitchFamily="2" charset="0"/>
              </a:rPr>
              <a:t> y la fauna adaptada al desierto del Kalahari.</a:t>
            </a:r>
          </a:p>
        </p:txBody>
      </p:sp>
      <p:sp>
        <p:nvSpPr>
          <p:cNvPr id="35" name="TextBox 34">
            <a:extLst>
              <a:ext uri="{FF2B5EF4-FFF2-40B4-BE49-F238E27FC236}">
                <a16:creationId xmlns:a16="http://schemas.microsoft.com/office/drawing/2014/main" id="{7A056EAF-4447-EA90-C2DD-1BDBE77A83F7}"/>
              </a:ext>
            </a:extLst>
          </p:cNvPr>
          <p:cNvSpPr txBox="1"/>
          <p:nvPr/>
        </p:nvSpPr>
        <p:spPr>
          <a:xfrm>
            <a:off x="9215723" y="3197652"/>
            <a:ext cx="2594314" cy="1169551"/>
          </a:xfrm>
          <a:prstGeom prst="rect">
            <a:avLst/>
          </a:prstGeom>
          <a:noFill/>
        </p:spPr>
        <p:txBody>
          <a:bodyPr wrap="square">
            <a:spAutoFit/>
          </a:bodyPr>
          <a:lstStyle/>
          <a:p>
            <a:r>
              <a:rPr lang="es-ES_tradnl" sz="1400" b="1" dirty="0">
                <a:effectLst/>
                <a:latin typeface="Helvetica Neue" panose="02000503000000020004" pitchFamily="2" charset="0"/>
              </a:rPr>
              <a:t>Zimbabue: </a:t>
            </a:r>
            <a:r>
              <a:rPr lang="es-ES_tradnl" sz="1400" dirty="0">
                <a:effectLst/>
                <a:latin typeface="Helvetica Neue" panose="02000503000000020004" pitchFamily="2" charset="0"/>
              </a:rPr>
              <a:t>Hogar de las majestuosas Cataratas Victoria, los safaris de caza mayor de </a:t>
            </a:r>
            <a:r>
              <a:rPr lang="es-ES_tradnl" sz="1400" dirty="0" err="1">
                <a:effectLst/>
                <a:latin typeface="Helvetica Neue" panose="02000503000000020004" pitchFamily="2" charset="0"/>
              </a:rPr>
              <a:t>Hwange</a:t>
            </a:r>
            <a:r>
              <a:rPr lang="es-ES_tradnl" sz="1400" dirty="0">
                <a:effectLst/>
                <a:latin typeface="Helvetica Neue" panose="02000503000000020004" pitchFamily="2" charset="0"/>
              </a:rPr>
              <a:t> y los safaris a pie de Mana Pools.</a:t>
            </a:r>
          </a:p>
        </p:txBody>
      </p:sp>
      <p:sp>
        <p:nvSpPr>
          <p:cNvPr id="37" name="TextBox 36">
            <a:extLst>
              <a:ext uri="{FF2B5EF4-FFF2-40B4-BE49-F238E27FC236}">
                <a16:creationId xmlns:a16="http://schemas.microsoft.com/office/drawing/2014/main" id="{5655F3D6-1831-ECD0-868C-28462E712B18}"/>
              </a:ext>
            </a:extLst>
          </p:cNvPr>
          <p:cNvSpPr txBox="1"/>
          <p:nvPr/>
        </p:nvSpPr>
        <p:spPr>
          <a:xfrm>
            <a:off x="5904811" y="5083413"/>
            <a:ext cx="2607421" cy="1169551"/>
          </a:xfrm>
          <a:prstGeom prst="rect">
            <a:avLst/>
          </a:prstGeom>
          <a:noFill/>
        </p:spPr>
        <p:txBody>
          <a:bodyPr wrap="square">
            <a:spAutoFit/>
          </a:bodyPr>
          <a:lstStyle/>
          <a:p>
            <a:r>
              <a:rPr lang="es-ES_tradnl" sz="1400" b="1" dirty="0">
                <a:effectLst/>
                <a:latin typeface="Helvetica Neue" panose="02000503000000020004" pitchFamily="2" charset="0"/>
              </a:rPr>
              <a:t>Namibia: </a:t>
            </a:r>
            <a:r>
              <a:rPr lang="es-ES_tradnl" sz="1400" dirty="0">
                <a:effectLst/>
                <a:latin typeface="Helvetica Neue" panose="02000503000000020004" pitchFamily="2" charset="0"/>
              </a:rPr>
              <a:t>Una tierra de paisajes surrealistas, desde las dunas rojas de </a:t>
            </a:r>
            <a:r>
              <a:rPr lang="es-ES_tradnl" sz="1400" dirty="0" err="1">
                <a:effectLst/>
                <a:latin typeface="Helvetica Neue" panose="02000503000000020004" pitchFamily="2" charset="0"/>
              </a:rPr>
              <a:t>Sossusvlei</a:t>
            </a:r>
            <a:r>
              <a:rPr lang="es-ES_tradnl" sz="1400" dirty="0">
                <a:effectLst/>
                <a:latin typeface="Helvetica Neue" panose="02000503000000020004" pitchFamily="2" charset="0"/>
              </a:rPr>
              <a:t> hasta el Parque Nacional de </a:t>
            </a:r>
            <a:r>
              <a:rPr lang="es-ES_tradnl" sz="1400" dirty="0" err="1">
                <a:effectLst/>
                <a:latin typeface="Helvetica Neue" panose="02000503000000020004" pitchFamily="2" charset="0"/>
              </a:rPr>
              <a:t>Etosha</a:t>
            </a:r>
            <a:r>
              <a:rPr lang="es-ES_tradnl" sz="1400" dirty="0">
                <a:effectLst/>
                <a:latin typeface="Helvetica Neue" panose="02000503000000020004" pitchFamily="2" charset="0"/>
              </a:rPr>
              <a:t>, rico en vida silvestre.</a:t>
            </a:r>
          </a:p>
        </p:txBody>
      </p:sp>
      <p:sp>
        <p:nvSpPr>
          <p:cNvPr id="41" name="TextBox 40">
            <a:extLst>
              <a:ext uri="{FF2B5EF4-FFF2-40B4-BE49-F238E27FC236}">
                <a16:creationId xmlns:a16="http://schemas.microsoft.com/office/drawing/2014/main" id="{030E3DC6-E999-C2F1-CDE1-4F2CB803BE62}"/>
              </a:ext>
            </a:extLst>
          </p:cNvPr>
          <p:cNvSpPr txBox="1"/>
          <p:nvPr/>
        </p:nvSpPr>
        <p:spPr>
          <a:xfrm>
            <a:off x="9091342" y="5090204"/>
            <a:ext cx="2571414" cy="1169551"/>
          </a:xfrm>
          <a:prstGeom prst="rect">
            <a:avLst/>
          </a:prstGeom>
          <a:noFill/>
        </p:spPr>
        <p:txBody>
          <a:bodyPr wrap="square">
            <a:spAutoFit/>
          </a:bodyPr>
          <a:lstStyle/>
          <a:p>
            <a:r>
              <a:rPr lang="es-ES_tradnl" sz="1400" b="1" dirty="0">
                <a:solidFill>
                  <a:schemeClr val="bg1"/>
                </a:solidFill>
                <a:effectLst/>
                <a:latin typeface="Helvetica Neue" panose="02000503000000020004" pitchFamily="2" charset="0"/>
              </a:rPr>
              <a:t> Mozambique: </a:t>
            </a:r>
            <a:r>
              <a:rPr lang="es-ES_tradnl" sz="1400" dirty="0">
                <a:solidFill>
                  <a:schemeClr val="bg1"/>
                </a:solidFill>
                <a:effectLst/>
                <a:latin typeface="Helvetica Neue" panose="02000503000000020004" pitchFamily="2" charset="0"/>
              </a:rPr>
              <a:t>La escapada playera definitiva, con islas prístinas, una vibrante vida marina y lujosos refugios para caminar descalzo.</a:t>
            </a:r>
          </a:p>
        </p:txBody>
      </p:sp>
    </p:spTree>
    <p:extLst>
      <p:ext uri="{BB962C8B-B14F-4D97-AF65-F5344CB8AC3E}">
        <p14:creationId xmlns:p14="http://schemas.microsoft.com/office/powerpoint/2010/main" val="1673006062"/>
      </p:ext>
    </p:extLst>
  </p:cSld>
  <p:clrMapOvr>
    <a:masterClrMapping/>
  </p:clrMapOvr>
  <mc:AlternateContent xmlns:mc="http://schemas.openxmlformats.org/markup-compatibility/2006" xmlns:p14="http://schemas.microsoft.com/office/powerpoint/2010/main">
    <mc:Choice Requires="p14">
      <p:transition spd="slow" p14:dur="1500" advClick="0" advTm="6000"/>
    </mc:Choice>
    <mc:Fallback xmlns="">
      <p:transition spd="slow" advClick="0" advTm="6000"/>
    </mc:Fallback>
  </mc:AlternateContent>
</p:sld>
</file>

<file path=ppt/theme/theme1.xml><?xml version="1.0" encoding="utf-8"?>
<a:theme xmlns:a="http://schemas.openxmlformats.org/drawingml/2006/main" name="Office Theme">
  <a:themeElements>
    <a:clrScheme name="Custom 1">
      <a:dk1>
        <a:srgbClr val="000000"/>
      </a:dk1>
      <a:lt1>
        <a:srgbClr val="FFFFFF"/>
      </a:lt1>
      <a:dk2>
        <a:srgbClr val="2C3C43"/>
      </a:dk2>
      <a:lt2>
        <a:srgbClr val="EBEBEB"/>
      </a:lt2>
      <a:accent1>
        <a:srgbClr val="DFA900"/>
      </a:accent1>
      <a:accent2>
        <a:srgbClr val="7F4900"/>
      </a:accent2>
      <a:accent3>
        <a:srgbClr val="FFFFFF"/>
      </a:accent3>
      <a:accent4>
        <a:srgbClr val="E9914B"/>
      </a:accent4>
      <a:accent5>
        <a:srgbClr val="D19D65"/>
      </a:accent5>
      <a:accent6>
        <a:srgbClr val="FFFFFF"/>
      </a:accent6>
      <a:hlink>
        <a:srgbClr val="99CA3C"/>
      </a:hlink>
      <a:folHlink>
        <a:srgbClr val="B9D18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2701</TotalTime>
  <Words>5872</Words>
  <Application>Microsoft Macintosh PowerPoint</Application>
  <PresentationFormat>Widescreen</PresentationFormat>
  <Paragraphs>322</Paragraphs>
  <Slides>27</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Gill Sans</vt:lpstr>
      <vt:lpstr>Helvetica Neue</vt:lpstr>
      <vt:lpstr>Inter</vt:lpstr>
      <vt:lpstr>SF Pro Display</vt:lpstr>
      <vt:lpstr>Wingdings</vt:lpstr>
      <vt:lpstr>Work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Exclusive Air Services</cp:lastModifiedBy>
  <cp:revision>21</cp:revision>
  <dcterms:created xsi:type="dcterms:W3CDTF">2023-08-02T12:08:17Z</dcterms:created>
  <dcterms:modified xsi:type="dcterms:W3CDTF">2025-03-27T07:56:36Z</dcterms:modified>
</cp:coreProperties>
</file>